
<file path=[Content_Types].xml><?xml version="1.0" encoding="utf-8"?>
<Types xmlns="http://schemas.openxmlformats.org/package/2006/content-types">
  <Default Extension="png" ContentType="image/png"/>
  <Default Extension="emf" ContentType="image/x-emf"/>
  <Default Extension="jpeg" ContentType="image/jpeg"/>
  <Default Extension="wmf" ContentType="image/x-w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5"/>
    <p:sldMasterId id="2147484229" r:id="rId6"/>
  </p:sldMasterIdLst>
  <p:notesMasterIdLst>
    <p:notesMasterId r:id="rId66"/>
  </p:notesMasterIdLst>
  <p:handoutMasterIdLst>
    <p:handoutMasterId r:id="rId67"/>
  </p:handoutMasterIdLst>
  <p:sldIdLst>
    <p:sldId id="1308" r:id="rId7"/>
    <p:sldId id="1249" r:id="rId8"/>
    <p:sldId id="1251" r:id="rId9"/>
    <p:sldId id="1309" r:id="rId10"/>
    <p:sldId id="1362" r:id="rId11"/>
    <p:sldId id="1363" r:id="rId12"/>
    <p:sldId id="1364" r:id="rId13"/>
    <p:sldId id="1310" r:id="rId14"/>
    <p:sldId id="1314" r:id="rId15"/>
    <p:sldId id="1311" r:id="rId16"/>
    <p:sldId id="1312" r:id="rId17"/>
    <p:sldId id="1313" r:id="rId18"/>
    <p:sldId id="1315" r:id="rId19"/>
    <p:sldId id="1365" r:id="rId20"/>
    <p:sldId id="1322" r:id="rId21"/>
    <p:sldId id="1366" r:id="rId22"/>
    <p:sldId id="1316" r:id="rId23"/>
    <p:sldId id="1317" r:id="rId24"/>
    <p:sldId id="1318" r:id="rId25"/>
    <p:sldId id="1319" r:id="rId26"/>
    <p:sldId id="1320" r:id="rId27"/>
    <p:sldId id="1321" r:id="rId28"/>
    <p:sldId id="1323" r:id="rId29"/>
    <p:sldId id="1324" r:id="rId30"/>
    <p:sldId id="1325" r:id="rId31"/>
    <p:sldId id="1353" r:id="rId32"/>
    <p:sldId id="1359" r:id="rId33"/>
    <p:sldId id="1326" r:id="rId34"/>
    <p:sldId id="1328" r:id="rId35"/>
    <p:sldId id="1329" r:id="rId36"/>
    <p:sldId id="1330" r:id="rId37"/>
    <p:sldId id="1331" r:id="rId38"/>
    <p:sldId id="1332" r:id="rId39"/>
    <p:sldId id="1333" r:id="rId40"/>
    <p:sldId id="1334" r:id="rId41"/>
    <p:sldId id="1336" r:id="rId42"/>
    <p:sldId id="1337" r:id="rId43"/>
    <p:sldId id="1338" r:id="rId44"/>
    <p:sldId id="1339" r:id="rId45"/>
    <p:sldId id="1340" r:id="rId46"/>
    <p:sldId id="1341" r:id="rId47"/>
    <p:sldId id="1342" r:id="rId48"/>
    <p:sldId id="1343" r:id="rId49"/>
    <p:sldId id="1344" r:id="rId50"/>
    <p:sldId id="1345" r:id="rId51"/>
    <p:sldId id="1346" r:id="rId52"/>
    <p:sldId id="1347" r:id="rId53"/>
    <p:sldId id="1348" r:id="rId54"/>
    <p:sldId id="1349" r:id="rId55"/>
    <p:sldId id="1350" r:id="rId56"/>
    <p:sldId id="1351" r:id="rId57"/>
    <p:sldId id="1352" r:id="rId58"/>
    <p:sldId id="1354" r:id="rId59"/>
    <p:sldId id="1355" r:id="rId60"/>
    <p:sldId id="1356" r:id="rId61"/>
    <p:sldId id="1357" r:id="rId62"/>
    <p:sldId id="1358" r:id="rId63"/>
    <p:sldId id="1360" r:id="rId64"/>
    <p:sldId id="1248" r:id="rId65"/>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White Template" id="{5B0B8DFF-57E5-4D4B-BA72-542DF84B8E2F}">
          <p14:sldIdLst>
            <p14:sldId id="1308"/>
            <p14:sldId id="1249"/>
            <p14:sldId id="1251"/>
            <p14:sldId id="1309"/>
            <p14:sldId id="1362"/>
            <p14:sldId id="1363"/>
            <p14:sldId id="1364"/>
            <p14:sldId id="1310"/>
            <p14:sldId id="1314"/>
            <p14:sldId id="1311"/>
            <p14:sldId id="1312"/>
            <p14:sldId id="1313"/>
            <p14:sldId id="1315"/>
            <p14:sldId id="1365"/>
            <p14:sldId id="1322"/>
            <p14:sldId id="1366"/>
            <p14:sldId id="1316"/>
            <p14:sldId id="1317"/>
            <p14:sldId id="1318"/>
            <p14:sldId id="1319"/>
            <p14:sldId id="1320"/>
            <p14:sldId id="1321"/>
            <p14:sldId id="1323"/>
            <p14:sldId id="1324"/>
            <p14:sldId id="1325"/>
          </p14:sldIdLst>
        </p14:section>
        <p14:section name="Configure Azure" id="{6040499A-9F58-40F3-B031-620A2055843E}">
          <p14:sldIdLst>
            <p14:sldId id="1353"/>
            <p14:sldId id="1359"/>
            <p14:sldId id="1326"/>
            <p14:sldId id="1328"/>
            <p14:sldId id="1329"/>
            <p14:sldId id="1330"/>
            <p14:sldId id="1331"/>
            <p14:sldId id="1332"/>
            <p14:sldId id="1333"/>
            <p14:sldId id="1334"/>
            <p14:sldId id="1336"/>
            <p14:sldId id="1337"/>
            <p14:sldId id="1338"/>
            <p14:sldId id="1339"/>
            <p14:sldId id="1340"/>
            <p14:sldId id="1341"/>
            <p14:sldId id="1342"/>
            <p14:sldId id="1343"/>
            <p14:sldId id="1344"/>
            <p14:sldId id="1345"/>
            <p14:sldId id="1346"/>
            <p14:sldId id="1347"/>
            <p14:sldId id="1348"/>
            <p14:sldId id="1349"/>
            <p14:sldId id="1350"/>
            <p14:sldId id="1351"/>
            <p14:sldId id="1352"/>
            <p14:sldId id="1354"/>
            <p14:sldId id="1355"/>
            <p14:sldId id="1356"/>
            <p14:sldId id="1357"/>
            <p14:sldId id="1358"/>
            <p14:sldId id="1360"/>
            <p14:sldId id="1248"/>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188F"/>
    <a:srgbClr val="0078D7"/>
    <a:srgbClr val="FFFFFF"/>
    <a:srgbClr val="525252"/>
    <a:srgbClr val="B4009E"/>
    <a:srgbClr val="E3008C"/>
    <a:srgbClr val="107C10"/>
    <a:srgbClr val="004B50"/>
    <a:srgbClr val="D83B01"/>
    <a:srgbClr val="5C005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007" autoAdjust="0"/>
    <p:restoredTop sz="76489" autoAdjust="0"/>
  </p:normalViewPr>
  <p:slideViewPr>
    <p:cSldViewPr>
      <p:cViewPr>
        <p:scale>
          <a:sx n="81" d="100"/>
          <a:sy n="81" d="100"/>
        </p:scale>
        <p:origin x="270" y="51"/>
      </p:cViewPr>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00" d="100"/>
        <a:sy n="100" d="100"/>
      </p:scale>
      <p:origin x="0" y="0"/>
    </p:cViewPr>
  </p:sorterViewPr>
  <p:notesViewPr>
    <p:cSldViewPr showGuides="1">
      <p:cViewPr varScale="1">
        <p:scale>
          <a:sx n="67" d="100"/>
          <a:sy n="67" d="100"/>
        </p:scale>
        <p:origin x="3043" y="43"/>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slide" Target="slides/slide57.xml"/><Relationship Id="rId68" Type="http://schemas.openxmlformats.org/officeDocument/2006/relationships/commentAuthors" Target="commentAuthors.xml"/><Relationship Id="rId7" Type="http://schemas.openxmlformats.org/officeDocument/2006/relationships/slide" Target="slides/slide1.xml"/><Relationship Id="rId71"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66" Type="http://schemas.openxmlformats.org/officeDocument/2006/relationships/notesMaster" Target="notesMasters/notesMaster1.xml"/><Relationship Id="rId5" Type="http://schemas.openxmlformats.org/officeDocument/2006/relationships/slideMaster" Target="slideMasters/slideMaster1.xml"/><Relationship Id="rId61" Type="http://schemas.openxmlformats.org/officeDocument/2006/relationships/slide" Target="slides/slide55.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slide" Target="slides/slide58.xml"/><Relationship Id="rId69" Type="http://schemas.openxmlformats.org/officeDocument/2006/relationships/presProps" Target="presProps.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handoutMaster" Target="handoutMasters/handoutMaster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4" Type="http://schemas.openxmlformats.org/officeDocument/2006/relationships/customXml" Target="../customXml/item4.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8ED9401-EE8D-4EE1-B291-5BF7DCDA3C5A}" type="datetime8">
              <a:rPr lang="en-US" smtClean="0">
                <a:latin typeface="Segoe UI" pitchFamily="34" charset="0"/>
              </a:rPr>
              <a:t>4/4/2017 8:28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61B0BD91-A332-4638-9D55-E1550E13BA63}" type="datetime8">
              <a:rPr lang="en-US" smtClean="0"/>
              <a:t>4/4/2017 8:28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8" Type="http://schemas.openxmlformats.org/officeDocument/2006/relationships/hyperlink" Target="mailto:WAEP_IEA@live.com" TargetMode="External"/><Relationship Id="rId3" Type="http://schemas.openxmlformats.org/officeDocument/2006/relationships/hyperlink" Target="https://waepuat.cloudapp.net/" TargetMode="External"/><Relationship Id="rId7" Type="http://schemas.openxmlformats.org/officeDocument/2006/relationships/hyperlink" Target="mailto:WAEP_PA@live.com" TargetMode="External"/><Relationship Id="rId2" Type="http://schemas.openxmlformats.org/officeDocument/2006/relationships/slide" Target="../slides/slide12.xml"/><Relationship Id="rId1" Type="http://schemas.openxmlformats.org/officeDocument/2006/relationships/notesMaster" Target="../notesMasters/notesMaster1.xml"/><Relationship Id="rId6" Type="http://schemas.openxmlformats.org/officeDocument/2006/relationships/hyperlink" Target="mailto:WAEP_AO_2@live.com" TargetMode="External"/><Relationship Id="rId5" Type="http://schemas.openxmlformats.org/officeDocument/2006/relationships/hyperlink" Target="mailto:WAEP_AO_1@live.com" TargetMode="External"/><Relationship Id="rId10" Type="http://schemas.openxmlformats.org/officeDocument/2006/relationships/hyperlink" Target="mailto:WAEP_IAO1@live.com" TargetMode="External"/><Relationship Id="rId4" Type="http://schemas.openxmlformats.org/officeDocument/2006/relationships/hyperlink" Target="mailto:WAEP_EA_1@live.com" TargetMode="External"/><Relationship Id="rId9" Type="http://schemas.openxmlformats.org/officeDocument/2006/relationships/hyperlink" Target="mailto:WAEP_IAO@live.com"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6" name="Date Placeholder 5"/>
          <p:cNvSpPr>
            <a:spLocks noGrp="1"/>
          </p:cNvSpPr>
          <p:nvPr>
            <p:ph type="dt" idx="12"/>
          </p:nvPr>
        </p:nvSpPr>
        <p:spPr/>
        <p:txBody>
          <a:bodyPr/>
          <a:lstStyle/>
          <a:p>
            <a:fld id="{596B01FC-4093-47B5-A361-524E345F092E}" type="datetime8">
              <a:rPr lang="en-US" smtClean="0"/>
              <a:t>4/4/2017 8:28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
        <p:nvSpPr>
          <p:cNvPr id="8" name="Footer Placeholder 7"/>
          <p:cNvSpPr>
            <a:spLocks noGrp="1"/>
          </p:cNvSpPr>
          <p:nvPr>
            <p:ph type="ftr" sz="quarter" idx="1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3429315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https://technet.microsoft.com/en-us/windows-server-docs/security/securing-privileged-access/privileged-access-workstations</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4/4/2017 8:28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19791800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Is there a way to do a</a:t>
            </a:r>
            <a:r>
              <a:rPr lang="en-US" baseline="0" dirty="0"/>
              <a:t> Host Defined Route to bypass the UDR route.  Is this possible?</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4/4/2017 8:28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9053002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t>Microsoft AzureCon 2015</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4/4/2017 8:28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47</a:t>
            </a:fld>
            <a:endParaRPr lang="en-US" dirty="0"/>
          </a:p>
        </p:txBody>
      </p:sp>
    </p:spTree>
    <p:extLst>
      <p:ext uri="{BB962C8B-B14F-4D97-AF65-F5344CB8AC3E}">
        <p14:creationId xmlns:p14="http://schemas.microsoft.com/office/powerpoint/2010/main" val="37434502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t>Microsoft AzureCon 2015</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4/4/2017 8:28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49</a:t>
            </a:fld>
            <a:endParaRPr lang="en-US" dirty="0"/>
          </a:p>
        </p:txBody>
      </p:sp>
    </p:spTree>
    <p:extLst>
      <p:ext uri="{BB962C8B-B14F-4D97-AF65-F5344CB8AC3E}">
        <p14:creationId xmlns:p14="http://schemas.microsoft.com/office/powerpoint/2010/main" val="2027126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https://azure.microsoft.com/en-us/documentation/videos/azurecon-2015-building-secure-virtual-networks-in-azure/</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4/4/2017 8:28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54</a:t>
            </a:fld>
            <a:endParaRPr lang="en-US" dirty="0"/>
          </a:p>
        </p:txBody>
      </p:sp>
    </p:spTree>
    <p:extLst>
      <p:ext uri="{BB962C8B-B14F-4D97-AF65-F5344CB8AC3E}">
        <p14:creationId xmlns:p14="http://schemas.microsoft.com/office/powerpoint/2010/main" val="4153926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4/4/2017 8:28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57</a:t>
            </a:fld>
            <a:endParaRPr lang="en-US" dirty="0"/>
          </a:p>
        </p:txBody>
      </p:sp>
    </p:spTree>
    <p:extLst>
      <p:ext uri="{BB962C8B-B14F-4D97-AF65-F5344CB8AC3E}">
        <p14:creationId xmlns:p14="http://schemas.microsoft.com/office/powerpoint/2010/main" val="16243766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A5DDFF7D-D314-4C7B-B851-8380DBD00D4D}" type="datetime8">
              <a:rPr lang="en-US" smtClean="0">
                <a:solidFill>
                  <a:prstClr val="black"/>
                </a:solidFill>
              </a:rPr>
              <a:t>4/4/2017 8:28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59</a:t>
            </a:fld>
            <a:endParaRPr lang="en-US" dirty="0">
              <a:solidFill>
                <a:prstClr val="black"/>
              </a:solidFill>
            </a:endParaRPr>
          </a:p>
        </p:txBody>
      </p:sp>
      <p:sp>
        <p:nvSpPr>
          <p:cNvPr id="8" name="Footer Placeholder 7"/>
          <p:cNvSpPr>
            <a:spLocks noGrp="1"/>
          </p:cNvSpPr>
          <p:nvPr>
            <p:ph type="ftr" sz="quarter" idx="1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0939993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6" name="Date Placeholder 5"/>
          <p:cNvSpPr>
            <a:spLocks noGrp="1"/>
          </p:cNvSpPr>
          <p:nvPr>
            <p:ph type="dt" idx="12"/>
          </p:nvPr>
        </p:nvSpPr>
        <p:spPr/>
        <p:txBody>
          <a:bodyPr/>
          <a:lstStyle/>
          <a:p>
            <a:fld id="{90B56DB1-683C-4DCF-A45F-24D3E22FCAA8}" type="datetime8">
              <a:rPr lang="en-US" smtClean="0"/>
              <a:t>4/4/2017 8:28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
        <p:nvSpPr>
          <p:cNvPr id="8" name="Footer Placeholder 7"/>
          <p:cNvSpPr>
            <a:spLocks noGrp="1"/>
          </p:cNvSpPr>
          <p:nvPr>
            <p:ph type="ftr" sz="quarter" idx="1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0687539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6" name="Date Placeholder 5"/>
          <p:cNvSpPr>
            <a:spLocks noGrp="1"/>
          </p:cNvSpPr>
          <p:nvPr>
            <p:ph type="dt" idx="12"/>
          </p:nvPr>
        </p:nvSpPr>
        <p:spPr/>
        <p:txBody>
          <a:bodyPr/>
          <a:lstStyle/>
          <a:p>
            <a:fld id="{54C8F01B-8E1F-493D-BC2F-99FDE0EBC3B9}" type="datetime8">
              <a:rPr lang="en-US" smtClean="0"/>
              <a:t>4/4/2017 8:28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
        <p:nvSpPr>
          <p:cNvPr id="8" name="Footer Placeholder 7"/>
          <p:cNvSpPr>
            <a:spLocks noGrp="1"/>
          </p:cNvSpPr>
          <p:nvPr>
            <p:ph type="ftr" sz="quarter" idx="1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9301567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Microsoft Azure is our cloud platform for digital transformation across your business. Our strategy to this end is to provide a platform of technologies that:</a:t>
            </a:r>
          </a:p>
          <a:p>
            <a:r>
              <a:rPr lang="en-US" sz="1200" kern="1200" dirty="0">
                <a:solidFill>
                  <a:schemeClr val="tx1"/>
                </a:solidFill>
                <a:effectLst/>
                <a:latin typeface="+mn-lt"/>
                <a:ea typeface="+mn-ea"/>
                <a:cs typeface="+mn-cs"/>
              </a:rPr>
              <a:t>1. Accelerates </a:t>
            </a:r>
            <a:r>
              <a:rPr lang="en-US" sz="1200" b="1" kern="1200" dirty="0">
                <a:solidFill>
                  <a:schemeClr val="tx1"/>
                </a:solidFill>
                <a:effectLst/>
                <a:latin typeface="+mn-lt"/>
                <a:ea typeface="+mn-ea"/>
                <a:cs typeface="+mn-cs"/>
              </a:rPr>
              <a:t>app innovation</a:t>
            </a:r>
            <a:r>
              <a:rPr lang="en-US" sz="1200" kern="1200" dirty="0">
                <a:solidFill>
                  <a:schemeClr val="tx1"/>
                </a:solidFill>
                <a:effectLst/>
                <a:latin typeface="+mn-lt"/>
                <a:ea typeface="+mn-ea"/>
                <a:cs typeface="+mn-cs"/>
              </a:rPr>
              <a:t> through rapid app development and agility in the cloud.</a:t>
            </a:r>
          </a:p>
          <a:p>
            <a:r>
              <a:rPr lang="en-US" sz="1200" kern="1200" dirty="0">
                <a:solidFill>
                  <a:schemeClr val="tx1"/>
                </a:solidFill>
                <a:effectLst/>
                <a:latin typeface="+mn-lt"/>
                <a:ea typeface="+mn-ea"/>
                <a:cs typeface="+mn-cs"/>
              </a:rPr>
              <a:t>2. Delivers integrated </a:t>
            </a:r>
            <a:r>
              <a:rPr lang="en-US" sz="1200" b="1" kern="1200" dirty="0">
                <a:solidFill>
                  <a:schemeClr val="tx1"/>
                </a:solidFill>
                <a:effectLst/>
                <a:latin typeface="+mn-lt"/>
                <a:ea typeface="+mn-ea"/>
                <a:cs typeface="+mn-cs"/>
              </a:rPr>
              <a:t>data and intelligence</a:t>
            </a:r>
            <a:r>
              <a:rPr lang="en-US" sz="1200" kern="1200" dirty="0">
                <a:solidFill>
                  <a:schemeClr val="tx1"/>
                </a:solidFill>
                <a:effectLst/>
                <a:latin typeface="+mn-lt"/>
                <a:ea typeface="+mn-ea"/>
                <a:cs typeface="+mn-cs"/>
              </a:rPr>
              <a:t>—data for rich insights to intelligence embedded within apps.</a:t>
            </a:r>
          </a:p>
          <a:p>
            <a:r>
              <a:rPr lang="en-US" sz="1200" kern="1200" dirty="0">
                <a:solidFill>
                  <a:schemeClr val="tx1"/>
                </a:solidFill>
                <a:effectLst/>
                <a:latin typeface="+mn-lt"/>
                <a:ea typeface="+mn-ea"/>
                <a:cs typeface="+mn-cs"/>
              </a:rPr>
              <a:t>3. Is </a:t>
            </a:r>
            <a:r>
              <a:rPr lang="en-US" sz="1200" b="1" kern="1200" dirty="0">
                <a:solidFill>
                  <a:schemeClr val="tx1"/>
                </a:solidFill>
                <a:effectLst/>
                <a:latin typeface="+mn-lt"/>
                <a:ea typeface="+mn-ea"/>
                <a:cs typeface="+mn-cs"/>
              </a:rPr>
              <a:t>open and flexible</a:t>
            </a:r>
            <a:r>
              <a:rPr lang="en-US" sz="1200" kern="1200" dirty="0">
                <a:solidFill>
                  <a:schemeClr val="tx1"/>
                </a:solidFill>
                <a:effectLst/>
                <a:latin typeface="+mn-lt"/>
                <a:ea typeface="+mn-ea"/>
                <a:cs typeface="+mn-cs"/>
              </a:rPr>
              <a:t>, where you can use the tools and technologies you already have and want to use.</a:t>
            </a:r>
          </a:p>
          <a:p>
            <a:r>
              <a:rPr lang="en-US" sz="1200" kern="1200" dirty="0">
                <a:solidFill>
                  <a:schemeClr val="tx1"/>
                </a:solidFill>
                <a:effectLst/>
                <a:latin typeface="+mn-lt"/>
                <a:ea typeface="+mn-ea"/>
                <a:cs typeface="+mn-cs"/>
              </a:rPr>
              <a:t>4. Is </a:t>
            </a:r>
            <a:r>
              <a:rPr lang="en-US" sz="1200" b="1" kern="1200" dirty="0">
                <a:solidFill>
                  <a:schemeClr val="tx1"/>
                </a:solidFill>
                <a:effectLst/>
                <a:latin typeface="+mn-lt"/>
                <a:ea typeface="+mn-ea"/>
                <a:cs typeface="+mn-cs"/>
              </a:rPr>
              <a:t>trusted</a:t>
            </a:r>
            <a:r>
              <a:rPr lang="en-US" sz="1200" kern="1200" dirty="0">
                <a:solidFill>
                  <a:schemeClr val="tx1"/>
                </a:solidFill>
                <a:effectLst/>
                <a:latin typeface="+mn-lt"/>
                <a:ea typeface="+mn-ea"/>
                <a:cs typeface="+mn-cs"/>
              </a:rPr>
              <a:t> to </a:t>
            </a:r>
            <a:r>
              <a:rPr lang="en-US" sz="1200" b="0" kern="1200" dirty="0">
                <a:solidFill>
                  <a:schemeClr val="tx1"/>
                </a:solidFill>
                <a:effectLst/>
                <a:latin typeface="+mn-lt"/>
                <a:ea typeface="+mn-ea"/>
                <a:cs typeface="+mn-cs"/>
              </a:rPr>
              <a:t>protect your business assets</a:t>
            </a:r>
            <a:r>
              <a:rPr lang="en-US" sz="1200" kern="1200" dirty="0">
                <a:solidFill>
                  <a:schemeClr val="tx1"/>
                </a:solidFill>
                <a:effectLst/>
                <a:latin typeface="+mn-lt"/>
                <a:ea typeface="+mn-ea"/>
                <a:cs typeface="+mn-cs"/>
              </a:rPr>
              <a:t>. As more customers expect digital experiences, they expect the data they share with an organization to be protected. We help you do that.</a:t>
            </a:r>
          </a:p>
          <a:p>
            <a:r>
              <a:rPr lang="en-US" sz="1200" kern="1200" dirty="0">
                <a:solidFill>
                  <a:schemeClr val="tx1"/>
                </a:solidFill>
                <a:effectLst/>
                <a:latin typeface="+mn-lt"/>
                <a:ea typeface="+mn-ea"/>
                <a:cs typeface="+mn-cs"/>
              </a:rPr>
              <a:t>Let’s discuss these areas in more detail.</a:t>
            </a:r>
            <a:endParaRPr lang="en-US" sz="1200" i="0" kern="1200" baseline="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E6D3B629-ABE3-4545-9E80-4ED2B88B106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4366897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sz="900" b="1" kern="1200" dirty="0">
                <a:solidFill>
                  <a:schemeClr val="tx1"/>
                </a:solidFill>
                <a:effectLst/>
                <a:latin typeface="Segoe UI Light" pitchFamily="34" charset="0"/>
                <a:ea typeface="+mn-ea"/>
                <a:cs typeface="+mn-cs"/>
              </a:rPr>
              <a:t>Access the Demo Environment: </a:t>
            </a:r>
            <a:endParaRPr lang="en-US" sz="900" b="1" kern="1200" dirty="0">
              <a:solidFill>
                <a:schemeClr val="tx1"/>
              </a:solidFill>
              <a:effectLst/>
              <a:latin typeface="Segoe UI Light" pitchFamily="34" charset="0"/>
              <a:ea typeface="+mn-ea"/>
              <a:cs typeface="+mn-cs"/>
            </a:endParaRPr>
          </a:p>
          <a:p>
            <a:r>
              <a:rPr lang="es-ES" sz="900" kern="1200" dirty="0">
                <a:solidFill>
                  <a:schemeClr val="tx1"/>
                </a:solidFill>
                <a:effectLst/>
                <a:latin typeface="Segoe UI Light" pitchFamily="34" charset="0"/>
                <a:ea typeface="+mn-ea"/>
                <a:cs typeface="+mn-cs"/>
              </a:rPr>
              <a:t>·         Join the WAEPField security group</a:t>
            </a:r>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         Once permissions propagate, sign in at </a:t>
            </a:r>
            <a:r>
              <a:rPr lang="en-US" sz="900" u="sng" kern="1200" dirty="0">
                <a:solidFill>
                  <a:schemeClr val="tx1"/>
                </a:solidFill>
                <a:effectLst/>
                <a:latin typeface="Segoe UI Light" pitchFamily="34" charset="0"/>
                <a:ea typeface="+mn-ea"/>
                <a:cs typeface="+mn-cs"/>
                <a:hlinkClick r:id="rId3"/>
              </a:rPr>
              <a:t>https://waepuat.cloudapp.net/</a:t>
            </a:r>
            <a:r>
              <a:rPr lang="es-ES" sz="900" kern="1200" dirty="0">
                <a:solidFill>
                  <a:schemeClr val="tx1"/>
                </a:solidFill>
                <a:effectLst/>
                <a:latin typeface="Segoe UI Light" pitchFamily="34" charset="0"/>
                <a:ea typeface="+mn-ea"/>
                <a:cs typeface="+mn-cs"/>
              </a:rPr>
              <a:t> </a:t>
            </a:r>
            <a:r>
              <a:rPr lang="en-US" sz="900" kern="1200" dirty="0">
                <a:solidFill>
                  <a:schemeClr val="tx1"/>
                </a:solidFill>
                <a:effectLst/>
                <a:latin typeface="Segoe UI Light" pitchFamily="34" charset="0"/>
                <a:ea typeface="+mn-ea"/>
                <a:cs typeface="+mn-cs"/>
              </a:rPr>
              <a:t>using Microsoft Account authentication as specified below using the password Azure##1:</a:t>
            </a:r>
          </a:p>
          <a:p>
            <a:r>
              <a:rPr lang="es-ES" sz="900" kern="1200" dirty="0">
                <a:solidFill>
                  <a:schemeClr val="tx1"/>
                </a:solidFill>
                <a:effectLst/>
                <a:latin typeface="Segoe UI Light" pitchFamily="34" charset="0"/>
                <a:ea typeface="+mn-ea"/>
                <a:cs typeface="+mn-cs"/>
              </a:rPr>
              <a:t>o    Direct Agreement Demo</a:t>
            </a:r>
            <a:endParaRPr lang="en-US" sz="900" kern="1200" dirty="0">
              <a:solidFill>
                <a:schemeClr val="tx1"/>
              </a:solidFill>
              <a:effectLst/>
              <a:latin typeface="Segoe UI Light" pitchFamily="34" charset="0"/>
              <a:ea typeface="+mn-ea"/>
              <a:cs typeface="+mn-cs"/>
            </a:endParaRPr>
          </a:p>
          <a:p>
            <a:r>
              <a:rPr lang="es-ES" sz="900" kern="1200" dirty="0">
                <a:solidFill>
                  <a:schemeClr val="tx1"/>
                </a:solidFill>
                <a:effectLst/>
                <a:latin typeface="Segoe UI Light" pitchFamily="34" charset="0"/>
                <a:ea typeface="+mn-ea"/>
                <a:cs typeface="+mn-cs"/>
              </a:rPr>
              <a:t>§  Enterprise Administrator: </a:t>
            </a:r>
            <a:r>
              <a:rPr lang="es-ES" sz="900" u="sng" kern="1200" dirty="0">
                <a:solidFill>
                  <a:schemeClr val="tx1"/>
                </a:solidFill>
                <a:effectLst/>
                <a:latin typeface="Segoe UI Light" pitchFamily="34" charset="0"/>
                <a:ea typeface="+mn-ea"/>
                <a:cs typeface="+mn-cs"/>
                <a:hlinkClick r:id="rId4"/>
              </a:rPr>
              <a:t>WAEP_EA_1@live.com</a:t>
            </a:r>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  Account Owners: </a:t>
            </a:r>
            <a:r>
              <a:rPr lang="en-US" sz="900" u="sng" kern="1200" dirty="0">
                <a:solidFill>
                  <a:schemeClr val="tx1"/>
                </a:solidFill>
                <a:effectLst/>
                <a:latin typeface="Segoe UI Light" pitchFamily="34" charset="0"/>
                <a:ea typeface="+mn-ea"/>
                <a:cs typeface="+mn-cs"/>
                <a:hlinkClick r:id="rId5"/>
              </a:rPr>
              <a:t>WAEP_AO_1@live.com</a:t>
            </a:r>
            <a:r>
              <a:rPr lang="en-US" sz="900" kern="1200" dirty="0">
                <a:solidFill>
                  <a:schemeClr val="tx1"/>
                </a:solidFill>
                <a:effectLst/>
                <a:latin typeface="Segoe UI Light" pitchFamily="34" charset="0"/>
                <a:ea typeface="+mn-ea"/>
                <a:cs typeface="+mn-cs"/>
              </a:rPr>
              <a:t>, </a:t>
            </a:r>
            <a:r>
              <a:rPr lang="en-US" sz="900" u="sng" kern="1200" dirty="0">
                <a:solidFill>
                  <a:schemeClr val="tx1"/>
                </a:solidFill>
                <a:effectLst/>
                <a:latin typeface="Segoe UI Light" pitchFamily="34" charset="0"/>
                <a:ea typeface="+mn-ea"/>
                <a:cs typeface="+mn-cs"/>
                <a:hlinkClick r:id="rId6"/>
              </a:rPr>
              <a:t>WAEP_AO_2@live.com</a:t>
            </a:r>
            <a:endParaRPr lang="en-US" sz="900" kern="1200" dirty="0">
              <a:solidFill>
                <a:schemeClr val="tx1"/>
              </a:solidFill>
              <a:effectLst/>
              <a:latin typeface="Segoe UI Light" pitchFamily="34" charset="0"/>
              <a:ea typeface="+mn-ea"/>
              <a:cs typeface="+mn-cs"/>
            </a:endParaRPr>
          </a:p>
          <a:p>
            <a:r>
              <a:rPr lang="es-ES" sz="900" kern="1200" dirty="0">
                <a:solidFill>
                  <a:schemeClr val="tx1"/>
                </a:solidFill>
                <a:effectLst/>
                <a:latin typeface="Segoe UI Light" pitchFamily="34" charset="0"/>
                <a:ea typeface="+mn-ea"/>
                <a:cs typeface="+mn-cs"/>
              </a:rPr>
              <a:t>o    Indirect Agreement Demo</a:t>
            </a:r>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  Partner Administrator: </a:t>
            </a:r>
            <a:r>
              <a:rPr lang="en-US" sz="900" u="sng" kern="1200" dirty="0">
                <a:solidFill>
                  <a:schemeClr val="tx1"/>
                </a:solidFill>
                <a:effectLst/>
                <a:latin typeface="Segoe UI Light" pitchFamily="34" charset="0"/>
                <a:ea typeface="+mn-ea"/>
                <a:cs typeface="+mn-cs"/>
                <a:hlinkClick r:id="rId7"/>
              </a:rPr>
              <a:t>WAEP_PA@live.com</a:t>
            </a:r>
            <a:endParaRPr lang="en-US" sz="900" kern="1200" dirty="0">
              <a:solidFill>
                <a:schemeClr val="tx1"/>
              </a:solidFill>
              <a:effectLst/>
              <a:latin typeface="Segoe UI Light" pitchFamily="34" charset="0"/>
              <a:ea typeface="+mn-ea"/>
              <a:cs typeface="+mn-cs"/>
            </a:endParaRPr>
          </a:p>
          <a:p>
            <a:r>
              <a:rPr lang="es-ES" sz="900" kern="1200" dirty="0">
                <a:solidFill>
                  <a:schemeClr val="tx1"/>
                </a:solidFill>
                <a:effectLst/>
                <a:latin typeface="Segoe UI Light" pitchFamily="34" charset="0"/>
                <a:ea typeface="+mn-ea"/>
                <a:cs typeface="+mn-cs"/>
              </a:rPr>
              <a:t>§  Enterprise Administrator: </a:t>
            </a:r>
            <a:r>
              <a:rPr lang="es-ES" sz="900" u="sng" kern="1200" dirty="0">
                <a:solidFill>
                  <a:schemeClr val="tx1"/>
                </a:solidFill>
                <a:effectLst/>
                <a:latin typeface="Segoe UI Light" pitchFamily="34" charset="0"/>
                <a:ea typeface="+mn-ea"/>
                <a:cs typeface="+mn-cs"/>
                <a:hlinkClick r:id="rId8"/>
              </a:rPr>
              <a:t>WAEP_IEA@live.com</a:t>
            </a:r>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  Account Owners: </a:t>
            </a:r>
            <a:r>
              <a:rPr lang="en-US" sz="900" u="sng" kern="1200" dirty="0">
                <a:solidFill>
                  <a:schemeClr val="tx1"/>
                </a:solidFill>
                <a:effectLst/>
                <a:latin typeface="Segoe UI Light" pitchFamily="34" charset="0"/>
                <a:ea typeface="+mn-ea"/>
                <a:cs typeface="+mn-cs"/>
                <a:hlinkClick r:id="rId9"/>
              </a:rPr>
              <a:t>WAEP_IAO@live.com</a:t>
            </a:r>
            <a:r>
              <a:rPr lang="en-US" sz="900" kern="1200" dirty="0">
                <a:solidFill>
                  <a:schemeClr val="tx1"/>
                </a:solidFill>
                <a:effectLst/>
                <a:latin typeface="Segoe UI Light" pitchFamily="34" charset="0"/>
                <a:ea typeface="+mn-ea"/>
                <a:cs typeface="+mn-cs"/>
              </a:rPr>
              <a:t>, </a:t>
            </a:r>
            <a:r>
              <a:rPr lang="en-US" sz="900" u="sng" kern="1200" dirty="0">
                <a:solidFill>
                  <a:schemeClr val="tx1"/>
                </a:solidFill>
                <a:effectLst/>
                <a:latin typeface="Segoe UI Light" pitchFamily="34" charset="0"/>
                <a:ea typeface="+mn-ea"/>
                <a:cs typeface="+mn-cs"/>
                <a:hlinkClick r:id="rId10"/>
              </a:rPr>
              <a:t>WAEP_IAO1@live.com </a:t>
            </a:r>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         Access the 1 Direct Customer Agreement or 1 Indirect Customer Agreement based on the persona you intend to demo</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4/4/2017 8:28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16978123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https://microsoft.sharepoint.com/sites/Infopedia_G01KC/_layouts/15/WopiFrame.aspx?sourcedoc=%7b3af0b432-edbf-4f43-8c6f-cacf9443fd18%7d&amp;action=default&amp;DefaultItemOpen=1</a:t>
            </a:r>
          </a:p>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4/4/2017 8:28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12734644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6" name="Date Placeholder 5"/>
          <p:cNvSpPr>
            <a:spLocks noGrp="1"/>
          </p:cNvSpPr>
          <p:nvPr>
            <p:ph type="dt" idx="12"/>
          </p:nvPr>
        </p:nvSpPr>
        <p:spPr/>
        <p:txBody>
          <a:bodyPr/>
          <a:lstStyle/>
          <a:p>
            <a:fld id="{54C8F01B-8E1F-493D-BC2F-99FDE0EBC3B9}" type="datetime8">
              <a:rPr lang="en-US" smtClean="0"/>
              <a:t>4/4/2017 8:28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
        <p:nvSpPr>
          <p:cNvPr id="8" name="Footer Placeholder 7"/>
          <p:cNvSpPr>
            <a:spLocks noGrp="1"/>
          </p:cNvSpPr>
          <p:nvPr>
            <p:ph type="ftr" sz="quarter" idx="1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069722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https://microsoft.sharepoint.com/teams/SLGCloudTeam/azure/Shared%20Documents/1.%20Onboarding%20Customers/Workload%20Architectures/Foundation/3D_Blueprint_Foundation_Working.vsdx?web=1</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4/4/2017 8:28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12541118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4/4/2017 8:28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364771527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hoto_Option">
    <p:bg>
      <p:bgRef idx="1001">
        <a:schemeClr val="bg2"/>
      </p:bgRef>
    </p:bg>
    <p:spTree>
      <p:nvGrpSpPr>
        <p:cNvPr id="1" name=""/>
        <p:cNvGrpSpPr/>
        <p:nvPr/>
      </p:nvGrpSpPr>
      <p:grpSpPr>
        <a:xfrm>
          <a:off x="0" y="0"/>
          <a:ext cx="0" cy="0"/>
          <a:chOff x="0" y="0"/>
          <a:chExt cx="0" cy="0"/>
        </a:xfrm>
      </p:grpSpPr>
      <p:sp>
        <p:nvSpPr>
          <p:cNvPr id="4" name="Rectangle 3"/>
          <p:cNvSpPr/>
          <p:nvPr userDrawn="1"/>
        </p:nvSpPr>
        <p:spPr bwMode="auto">
          <a:xfrm>
            <a:off x="272986" y="1759921"/>
            <a:ext cx="6402452" cy="3654405"/>
          </a:xfrm>
          <a:prstGeom prst="rect">
            <a:avLst/>
          </a:prstGeom>
          <a:solidFill>
            <a:srgbClr val="00188F">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638" y="2125677"/>
            <a:ext cx="5943600" cy="1828800"/>
          </a:xfrm>
          <a:noFill/>
        </p:spPr>
        <p:txBody>
          <a:bodyPr lIns="146304" tIns="91440" rIns="146304" bIns="91440" anchor="t" anchorCtr="0"/>
          <a:lstStyle>
            <a:lvl1pPr>
              <a:defRPr sz="5400" spc="-100" baseline="0">
                <a:gradFill>
                  <a:gsLst>
                    <a:gs pos="86111">
                      <a:schemeClr val="tx1"/>
                    </a:gs>
                    <a:gs pos="76250">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2986" y="3954457"/>
            <a:ext cx="5943600" cy="1825625"/>
          </a:xfrm>
        </p:spPr>
        <p:txBody>
          <a:bodyPr tIns="109728" bIns="109728">
            <a:noAutofit/>
          </a:bodyPr>
          <a:lstStyle>
            <a:lvl1pPr marL="0" indent="0">
              <a:spcBef>
                <a:spcPts val="0"/>
              </a:spcBef>
              <a:buNone/>
              <a:defRPr sz="3200">
                <a:gradFill>
                  <a:gsLst>
                    <a:gs pos="25926">
                      <a:schemeClr val="tx1"/>
                    </a:gs>
                    <a:gs pos="51000">
                      <a:schemeClr val="tx1"/>
                    </a:gs>
                  </a:gsLst>
                  <a:lin ang="5400000" scaled="0"/>
                </a:gradFill>
              </a:defRPr>
            </a:lvl1pPr>
          </a:lstStyle>
          <a:p>
            <a:pPr lvl="0"/>
            <a:r>
              <a:rPr lang="en-US" dirty="0"/>
              <a:t>Speaker Name</a:t>
            </a:r>
          </a:p>
        </p:txBody>
      </p:sp>
      <p:grpSp>
        <p:nvGrpSpPr>
          <p:cNvPr id="8" name="Group 7"/>
          <p:cNvGrpSpPr>
            <a:grpSpLocks noChangeAspect="1"/>
          </p:cNvGrpSpPr>
          <p:nvPr userDrawn="1"/>
        </p:nvGrpSpPr>
        <p:grpSpPr bwMode="gray">
          <a:xfrm>
            <a:off x="457518" y="6161741"/>
            <a:ext cx="1681413" cy="360979"/>
            <a:chOff x="457200" y="1643393"/>
            <a:chExt cx="4492753" cy="964540"/>
          </a:xfrm>
        </p:grpSpPr>
        <p:pic>
          <p:nvPicPr>
            <p:cNvPr id="11" name="Picture 10"/>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gray">
            <a:xfrm>
              <a:off x="457200" y="1643393"/>
              <a:ext cx="964540" cy="964540"/>
            </a:xfrm>
            <a:prstGeom prst="rect">
              <a:avLst/>
            </a:prstGeom>
          </p:spPr>
        </p:pic>
        <p:sp>
          <p:nvSpPr>
            <p:cNvPr id="12"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13" name="Freeform 6"/>
          <p:cNvSpPr>
            <a:spLocks noEditPoints="1"/>
          </p:cNvSpPr>
          <p:nvPr userDrawn="1"/>
        </p:nvSpPr>
        <p:spPr bwMode="auto">
          <a:xfrm>
            <a:off x="5943600" y="2145489"/>
            <a:ext cx="6218238" cy="3637774"/>
          </a:xfrm>
          <a:custGeom>
            <a:avLst/>
            <a:gdLst>
              <a:gd name="T0" fmla="*/ 1776 w 2020"/>
              <a:gd name="T1" fmla="*/ 1074 h 1182"/>
              <a:gd name="T2" fmla="*/ 1629 w 2020"/>
              <a:gd name="T3" fmla="*/ 1146 h 1182"/>
              <a:gd name="T4" fmla="*/ 1498 w 2020"/>
              <a:gd name="T5" fmla="*/ 1016 h 1182"/>
              <a:gd name="T6" fmla="*/ 1543 w 2020"/>
              <a:gd name="T7" fmla="*/ 901 h 1182"/>
              <a:gd name="T8" fmla="*/ 1585 w 2020"/>
              <a:gd name="T9" fmla="*/ 785 h 1182"/>
              <a:gd name="T10" fmla="*/ 1314 w 2020"/>
              <a:gd name="T11" fmla="*/ 756 h 1182"/>
              <a:gd name="T12" fmla="*/ 1061 w 2020"/>
              <a:gd name="T13" fmla="*/ 640 h 1182"/>
              <a:gd name="T14" fmla="*/ 1032 w 2020"/>
              <a:gd name="T15" fmla="*/ 525 h 1182"/>
              <a:gd name="T16" fmla="*/ 848 w 2020"/>
              <a:gd name="T17" fmla="*/ 409 h 1182"/>
              <a:gd name="T18" fmla="*/ 1553 w 2020"/>
              <a:gd name="T19" fmla="*/ 301 h 1182"/>
              <a:gd name="T20" fmla="*/ 1686 w 2020"/>
              <a:gd name="T21" fmla="*/ 185 h 1182"/>
              <a:gd name="T22" fmla="*/ 1237 w 2020"/>
              <a:gd name="T23" fmla="*/ 70 h 1182"/>
              <a:gd name="T24" fmla="*/ 749 w 2020"/>
              <a:gd name="T25" fmla="*/ 185 h 1182"/>
              <a:gd name="T26" fmla="*/ 721 w 2020"/>
              <a:gd name="T27" fmla="*/ 301 h 1182"/>
              <a:gd name="T28" fmla="*/ 366 w 2020"/>
              <a:gd name="T29" fmla="*/ 344 h 1182"/>
              <a:gd name="T30" fmla="*/ 237 w 2020"/>
              <a:gd name="T31" fmla="*/ 228 h 1182"/>
              <a:gd name="T32" fmla="*/ 318 w 2020"/>
              <a:gd name="T33" fmla="*/ 38 h 1182"/>
              <a:gd name="T34" fmla="*/ 353 w 2020"/>
              <a:gd name="T35" fmla="*/ 264 h 1182"/>
              <a:gd name="T36" fmla="*/ 497 w 2020"/>
              <a:gd name="T37" fmla="*/ 373 h 1182"/>
              <a:gd name="T38" fmla="*/ 180 w 2020"/>
              <a:gd name="T39" fmla="*/ 488 h 1182"/>
              <a:gd name="T40" fmla="*/ 190 w 2020"/>
              <a:gd name="T41" fmla="*/ 604 h 1182"/>
              <a:gd name="T42" fmla="*/ 273 w 2020"/>
              <a:gd name="T43" fmla="*/ 720 h 1182"/>
              <a:gd name="T44" fmla="*/ 377 w 2020"/>
              <a:gd name="T45" fmla="*/ 835 h 1182"/>
              <a:gd name="T46" fmla="*/ 446 w 2020"/>
              <a:gd name="T47" fmla="*/ 951 h 1182"/>
              <a:gd name="T48" fmla="*/ 443 w 2020"/>
              <a:gd name="T49" fmla="*/ 1066 h 1182"/>
              <a:gd name="T50" fmla="*/ 955 w 2020"/>
              <a:gd name="T51" fmla="*/ 1030 h 1182"/>
              <a:gd name="T52" fmla="*/ 912 w 2020"/>
              <a:gd name="T53" fmla="*/ 900 h 1182"/>
              <a:gd name="T54" fmla="*/ 898 w 2020"/>
              <a:gd name="T55" fmla="*/ 785 h 1182"/>
              <a:gd name="T56" fmla="*/ 755 w 2020"/>
              <a:gd name="T57" fmla="*/ 669 h 1182"/>
              <a:gd name="T58" fmla="*/ 798 w 2020"/>
              <a:gd name="T59" fmla="*/ 553 h 1182"/>
              <a:gd name="T60" fmla="*/ 761 w 2020"/>
              <a:gd name="T61" fmla="*/ 438 h 1182"/>
              <a:gd name="T62" fmla="*/ 1592 w 2020"/>
              <a:gd name="T63" fmla="*/ 388 h 1182"/>
              <a:gd name="T64" fmla="*/ 1553 w 2020"/>
              <a:gd name="T65" fmla="*/ 503 h 1182"/>
              <a:gd name="T66" fmla="*/ 1526 w 2020"/>
              <a:gd name="T67" fmla="*/ 619 h 1182"/>
              <a:gd name="T68" fmla="*/ 1454 w 2020"/>
              <a:gd name="T69" fmla="*/ 734 h 1182"/>
              <a:gd name="T70" fmla="*/ 1623 w 2020"/>
              <a:gd name="T71" fmla="*/ 792 h 1182"/>
              <a:gd name="T72" fmla="*/ 1681 w 2020"/>
              <a:gd name="T73" fmla="*/ 879 h 1182"/>
              <a:gd name="T74" fmla="*/ 1712 w 2020"/>
              <a:gd name="T75" fmla="*/ 995 h 1182"/>
              <a:gd name="T76" fmla="*/ 1658 w 2020"/>
              <a:gd name="T77" fmla="*/ 1110 h 1182"/>
              <a:gd name="T78" fmla="*/ 1824 w 2020"/>
              <a:gd name="T79" fmla="*/ 1081 h 1182"/>
              <a:gd name="T80" fmla="*/ 2020 w 2020"/>
              <a:gd name="T81" fmla="*/ 870 h 1182"/>
              <a:gd name="T82" fmla="*/ 969 w 2020"/>
              <a:gd name="T83" fmla="*/ 459 h 1182"/>
              <a:gd name="T84" fmla="*/ 860 w 2020"/>
              <a:gd name="T85" fmla="*/ 575 h 1182"/>
              <a:gd name="T86" fmla="*/ 1046 w 2020"/>
              <a:gd name="T87" fmla="*/ 691 h 1182"/>
              <a:gd name="T88" fmla="*/ 1049 w 2020"/>
              <a:gd name="T89" fmla="*/ 806 h 1182"/>
              <a:gd name="T90" fmla="*/ 1017 w 2020"/>
              <a:gd name="T91" fmla="*/ 922 h 1182"/>
              <a:gd name="T92" fmla="*/ 1017 w 2020"/>
              <a:gd name="T93" fmla="*/ 1066 h 1182"/>
              <a:gd name="T94" fmla="*/ 495 w 2020"/>
              <a:gd name="T95" fmla="*/ 1037 h 1182"/>
              <a:gd name="T96" fmla="*/ 593 w 2020"/>
              <a:gd name="T97" fmla="*/ 922 h 1182"/>
              <a:gd name="T98" fmla="*/ 529 w 2020"/>
              <a:gd name="T99" fmla="*/ 806 h 1182"/>
              <a:gd name="T100" fmla="*/ 276 w 2020"/>
              <a:gd name="T101" fmla="*/ 691 h 1182"/>
              <a:gd name="T102" fmla="*/ 381 w 2020"/>
              <a:gd name="T103" fmla="*/ 575 h 1182"/>
              <a:gd name="T104" fmla="*/ 518 w 2020"/>
              <a:gd name="T105" fmla="*/ 459 h 1182"/>
              <a:gd name="T106" fmla="*/ 601 w 2020"/>
              <a:gd name="T107" fmla="*/ 330 h 1182"/>
              <a:gd name="T108" fmla="*/ 581 w 2020"/>
              <a:gd name="T109" fmla="*/ 214 h 1182"/>
              <a:gd name="T110" fmla="*/ 622 w 2020"/>
              <a:gd name="T111" fmla="*/ 99 h 1182"/>
              <a:gd name="T112" fmla="*/ 1075 w 2020"/>
              <a:gd name="T113" fmla="*/ 156 h 1182"/>
              <a:gd name="T114" fmla="*/ 940 w 2020"/>
              <a:gd name="T115" fmla="*/ 272 h 1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020" h="1182">
                <a:moveTo>
                  <a:pt x="2001" y="851"/>
                </a:moveTo>
                <a:cubicBezTo>
                  <a:pt x="1990" y="851"/>
                  <a:pt x="1982" y="860"/>
                  <a:pt x="1982" y="870"/>
                </a:cubicBezTo>
                <a:cubicBezTo>
                  <a:pt x="1982" y="878"/>
                  <a:pt x="1987" y="885"/>
                  <a:pt x="1994" y="887"/>
                </a:cubicBezTo>
                <a:cubicBezTo>
                  <a:pt x="1988" y="947"/>
                  <a:pt x="1938" y="995"/>
                  <a:pt x="1876" y="995"/>
                </a:cubicBezTo>
                <a:cubicBezTo>
                  <a:pt x="1791" y="995"/>
                  <a:pt x="1791" y="995"/>
                  <a:pt x="1791" y="995"/>
                </a:cubicBezTo>
                <a:cubicBezTo>
                  <a:pt x="1779" y="995"/>
                  <a:pt x="1770" y="1004"/>
                  <a:pt x="1770" y="1016"/>
                </a:cubicBezTo>
                <a:cubicBezTo>
                  <a:pt x="1770" y="1028"/>
                  <a:pt x="1779" y="1038"/>
                  <a:pt x="1791" y="1038"/>
                </a:cubicBezTo>
                <a:cubicBezTo>
                  <a:pt x="1843" y="1038"/>
                  <a:pt x="1843" y="1038"/>
                  <a:pt x="1843" y="1038"/>
                </a:cubicBezTo>
                <a:cubicBezTo>
                  <a:pt x="1847" y="1038"/>
                  <a:pt x="1850" y="1041"/>
                  <a:pt x="1850" y="1045"/>
                </a:cubicBezTo>
                <a:cubicBezTo>
                  <a:pt x="1850" y="1049"/>
                  <a:pt x="1847" y="1052"/>
                  <a:pt x="1843" y="1052"/>
                </a:cubicBezTo>
                <a:cubicBezTo>
                  <a:pt x="1797" y="1052"/>
                  <a:pt x="1797" y="1052"/>
                  <a:pt x="1797" y="1052"/>
                </a:cubicBezTo>
                <a:cubicBezTo>
                  <a:pt x="1785" y="1052"/>
                  <a:pt x="1776" y="1062"/>
                  <a:pt x="1776" y="1074"/>
                </a:cubicBezTo>
                <a:cubicBezTo>
                  <a:pt x="1776" y="1086"/>
                  <a:pt x="1785" y="1096"/>
                  <a:pt x="1797" y="1096"/>
                </a:cubicBezTo>
                <a:cubicBezTo>
                  <a:pt x="1824" y="1096"/>
                  <a:pt x="1824" y="1096"/>
                  <a:pt x="1824" y="1096"/>
                </a:cubicBezTo>
                <a:cubicBezTo>
                  <a:pt x="1828" y="1096"/>
                  <a:pt x="1832" y="1099"/>
                  <a:pt x="1832" y="1103"/>
                </a:cubicBezTo>
                <a:cubicBezTo>
                  <a:pt x="1832" y="1107"/>
                  <a:pt x="1828" y="1110"/>
                  <a:pt x="1824" y="1110"/>
                </a:cubicBezTo>
                <a:cubicBezTo>
                  <a:pt x="1766" y="1110"/>
                  <a:pt x="1766" y="1110"/>
                  <a:pt x="1766" y="1110"/>
                </a:cubicBezTo>
                <a:cubicBezTo>
                  <a:pt x="1754" y="1110"/>
                  <a:pt x="1744" y="1120"/>
                  <a:pt x="1744" y="1132"/>
                </a:cubicBezTo>
                <a:cubicBezTo>
                  <a:pt x="1744" y="1144"/>
                  <a:pt x="1754" y="1153"/>
                  <a:pt x="1766" y="1153"/>
                </a:cubicBezTo>
                <a:cubicBezTo>
                  <a:pt x="1789" y="1153"/>
                  <a:pt x="1789" y="1153"/>
                  <a:pt x="1789" y="1153"/>
                </a:cubicBezTo>
                <a:cubicBezTo>
                  <a:pt x="1793" y="1153"/>
                  <a:pt x="1797" y="1157"/>
                  <a:pt x="1797" y="1161"/>
                </a:cubicBezTo>
                <a:cubicBezTo>
                  <a:pt x="1797" y="1165"/>
                  <a:pt x="1793" y="1168"/>
                  <a:pt x="1789" y="1168"/>
                </a:cubicBezTo>
                <a:cubicBezTo>
                  <a:pt x="1650" y="1168"/>
                  <a:pt x="1650" y="1168"/>
                  <a:pt x="1650" y="1168"/>
                </a:cubicBezTo>
                <a:cubicBezTo>
                  <a:pt x="1638" y="1168"/>
                  <a:pt x="1629" y="1158"/>
                  <a:pt x="1629" y="1146"/>
                </a:cubicBezTo>
                <a:cubicBezTo>
                  <a:pt x="1629" y="1134"/>
                  <a:pt x="1638" y="1125"/>
                  <a:pt x="1650" y="1125"/>
                </a:cubicBezTo>
                <a:cubicBezTo>
                  <a:pt x="1658" y="1125"/>
                  <a:pt x="1658" y="1125"/>
                  <a:pt x="1658" y="1125"/>
                </a:cubicBezTo>
                <a:cubicBezTo>
                  <a:pt x="1670" y="1125"/>
                  <a:pt x="1680" y="1115"/>
                  <a:pt x="1680" y="1103"/>
                </a:cubicBezTo>
                <a:cubicBezTo>
                  <a:pt x="1680" y="1091"/>
                  <a:pt x="1670" y="1081"/>
                  <a:pt x="1658" y="1081"/>
                </a:cubicBezTo>
                <a:cubicBezTo>
                  <a:pt x="1635" y="1081"/>
                  <a:pt x="1635" y="1081"/>
                  <a:pt x="1635" y="1081"/>
                </a:cubicBezTo>
                <a:cubicBezTo>
                  <a:pt x="1631" y="1081"/>
                  <a:pt x="1628" y="1078"/>
                  <a:pt x="1628" y="1074"/>
                </a:cubicBezTo>
                <a:cubicBezTo>
                  <a:pt x="1628" y="1070"/>
                  <a:pt x="1631" y="1067"/>
                  <a:pt x="1635" y="1067"/>
                </a:cubicBezTo>
                <a:cubicBezTo>
                  <a:pt x="1693" y="1067"/>
                  <a:pt x="1693" y="1067"/>
                  <a:pt x="1693" y="1067"/>
                </a:cubicBezTo>
                <a:cubicBezTo>
                  <a:pt x="1705" y="1067"/>
                  <a:pt x="1715" y="1057"/>
                  <a:pt x="1715" y="1045"/>
                </a:cubicBezTo>
                <a:cubicBezTo>
                  <a:pt x="1715" y="1033"/>
                  <a:pt x="1705" y="1024"/>
                  <a:pt x="1693" y="1024"/>
                </a:cubicBezTo>
                <a:cubicBezTo>
                  <a:pt x="1505" y="1024"/>
                  <a:pt x="1505" y="1024"/>
                  <a:pt x="1505" y="1024"/>
                </a:cubicBezTo>
                <a:cubicBezTo>
                  <a:pt x="1501" y="1024"/>
                  <a:pt x="1498" y="1020"/>
                  <a:pt x="1498" y="1016"/>
                </a:cubicBezTo>
                <a:cubicBezTo>
                  <a:pt x="1498" y="1012"/>
                  <a:pt x="1501" y="1009"/>
                  <a:pt x="1505" y="1009"/>
                </a:cubicBezTo>
                <a:cubicBezTo>
                  <a:pt x="1712" y="1009"/>
                  <a:pt x="1712" y="1009"/>
                  <a:pt x="1712" y="1009"/>
                </a:cubicBezTo>
                <a:cubicBezTo>
                  <a:pt x="1724" y="1009"/>
                  <a:pt x="1733" y="999"/>
                  <a:pt x="1733" y="987"/>
                </a:cubicBezTo>
                <a:cubicBezTo>
                  <a:pt x="1733" y="975"/>
                  <a:pt x="1724" y="966"/>
                  <a:pt x="1712" y="966"/>
                </a:cubicBezTo>
                <a:cubicBezTo>
                  <a:pt x="1504" y="966"/>
                  <a:pt x="1504" y="966"/>
                  <a:pt x="1504" y="966"/>
                </a:cubicBezTo>
                <a:cubicBezTo>
                  <a:pt x="1500" y="966"/>
                  <a:pt x="1496" y="962"/>
                  <a:pt x="1496" y="958"/>
                </a:cubicBezTo>
                <a:cubicBezTo>
                  <a:pt x="1496" y="954"/>
                  <a:pt x="1500" y="951"/>
                  <a:pt x="1504" y="951"/>
                </a:cubicBezTo>
                <a:cubicBezTo>
                  <a:pt x="1697" y="951"/>
                  <a:pt x="1697" y="951"/>
                  <a:pt x="1697" y="951"/>
                </a:cubicBezTo>
                <a:cubicBezTo>
                  <a:pt x="1709" y="951"/>
                  <a:pt x="1718" y="941"/>
                  <a:pt x="1718" y="929"/>
                </a:cubicBezTo>
                <a:cubicBezTo>
                  <a:pt x="1718" y="918"/>
                  <a:pt x="1709" y="908"/>
                  <a:pt x="1697" y="908"/>
                </a:cubicBezTo>
                <a:cubicBezTo>
                  <a:pt x="1550" y="908"/>
                  <a:pt x="1550" y="908"/>
                  <a:pt x="1550" y="908"/>
                </a:cubicBezTo>
                <a:cubicBezTo>
                  <a:pt x="1546" y="908"/>
                  <a:pt x="1543" y="905"/>
                  <a:pt x="1543" y="901"/>
                </a:cubicBezTo>
                <a:cubicBezTo>
                  <a:pt x="1543" y="897"/>
                  <a:pt x="1546" y="893"/>
                  <a:pt x="1550" y="893"/>
                </a:cubicBezTo>
                <a:cubicBezTo>
                  <a:pt x="1681" y="893"/>
                  <a:pt x="1681" y="893"/>
                  <a:pt x="1681" y="893"/>
                </a:cubicBezTo>
                <a:cubicBezTo>
                  <a:pt x="1701" y="893"/>
                  <a:pt x="1718" y="877"/>
                  <a:pt x="1718" y="857"/>
                </a:cubicBezTo>
                <a:cubicBezTo>
                  <a:pt x="1718" y="837"/>
                  <a:pt x="1701" y="821"/>
                  <a:pt x="1681" y="821"/>
                </a:cubicBezTo>
                <a:cubicBezTo>
                  <a:pt x="1673" y="821"/>
                  <a:pt x="1673" y="821"/>
                  <a:pt x="1673" y="821"/>
                </a:cubicBezTo>
                <a:cubicBezTo>
                  <a:pt x="1669" y="821"/>
                  <a:pt x="1666" y="818"/>
                  <a:pt x="1666" y="814"/>
                </a:cubicBezTo>
                <a:cubicBezTo>
                  <a:pt x="1666" y="810"/>
                  <a:pt x="1669" y="807"/>
                  <a:pt x="1673" y="807"/>
                </a:cubicBezTo>
                <a:cubicBezTo>
                  <a:pt x="1683" y="807"/>
                  <a:pt x="1683" y="807"/>
                  <a:pt x="1683" y="807"/>
                </a:cubicBezTo>
                <a:cubicBezTo>
                  <a:pt x="1694" y="807"/>
                  <a:pt x="1704" y="797"/>
                  <a:pt x="1704" y="785"/>
                </a:cubicBezTo>
                <a:cubicBezTo>
                  <a:pt x="1704" y="773"/>
                  <a:pt x="1694" y="763"/>
                  <a:pt x="1683" y="763"/>
                </a:cubicBezTo>
                <a:cubicBezTo>
                  <a:pt x="1607" y="763"/>
                  <a:pt x="1607" y="763"/>
                  <a:pt x="1607" y="763"/>
                </a:cubicBezTo>
                <a:cubicBezTo>
                  <a:pt x="1595" y="763"/>
                  <a:pt x="1585" y="773"/>
                  <a:pt x="1585" y="785"/>
                </a:cubicBezTo>
                <a:cubicBezTo>
                  <a:pt x="1585" y="797"/>
                  <a:pt x="1595" y="807"/>
                  <a:pt x="1607" y="807"/>
                </a:cubicBezTo>
                <a:cubicBezTo>
                  <a:pt x="1623" y="807"/>
                  <a:pt x="1623" y="807"/>
                  <a:pt x="1623" y="807"/>
                </a:cubicBezTo>
                <a:cubicBezTo>
                  <a:pt x="1627" y="807"/>
                  <a:pt x="1631" y="810"/>
                  <a:pt x="1631" y="814"/>
                </a:cubicBezTo>
                <a:cubicBezTo>
                  <a:pt x="1631" y="818"/>
                  <a:pt x="1627" y="821"/>
                  <a:pt x="1623" y="821"/>
                </a:cubicBezTo>
                <a:cubicBezTo>
                  <a:pt x="1455" y="821"/>
                  <a:pt x="1455" y="821"/>
                  <a:pt x="1455" y="821"/>
                </a:cubicBezTo>
                <a:cubicBezTo>
                  <a:pt x="1451" y="821"/>
                  <a:pt x="1448" y="818"/>
                  <a:pt x="1448" y="814"/>
                </a:cubicBezTo>
                <a:cubicBezTo>
                  <a:pt x="1448" y="810"/>
                  <a:pt x="1451" y="807"/>
                  <a:pt x="1455" y="807"/>
                </a:cubicBezTo>
                <a:cubicBezTo>
                  <a:pt x="1549" y="807"/>
                  <a:pt x="1549" y="807"/>
                  <a:pt x="1549" y="807"/>
                </a:cubicBezTo>
                <a:cubicBezTo>
                  <a:pt x="1561" y="807"/>
                  <a:pt x="1571" y="797"/>
                  <a:pt x="1571" y="785"/>
                </a:cubicBezTo>
                <a:cubicBezTo>
                  <a:pt x="1571" y="773"/>
                  <a:pt x="1561" y="763"/>
                  <a:pt x="1549" y="763"/>
                </a:cubicBezTo>
                <a:cubicBezTo>
                  <a:pt x="1321" y="763"/>
                  <a:pt x="1321" y="763"/>
                  <a:pt x="1321" y="763"/>
                </a:cubicBezTo>
                <a:cubicBezTo>
                  <a:pt x="1317" y="763"/>
                  <a:pt x="1314" y="760"/>
                  <a:pt x="1314" y="756"/>
                </a:cubicBezTo>
                <a:cubicBezTo>
                  <a:pt x="1314" y="752"/>
                  <a:pt x="1317" y="749"/>
                  <a:pt x="1321" y="749"/>
                </a:cubicBezTo>
                <a:cubicBezTo>
                  <a:pt x="1454" y="749"/>
                  <a:pt x="1454" y="749"/>
                  <a:pt x="1454" y="749"/>
                </a:cubicBezTo>
                <a:cubicBezTo>
                  <a:pt x="1466" y="749"/>
                  <a:pt x="1475" y="739"/>
                  <a:pt x="1475" y="727"/>
                </a:cubicBezTo>
                <a:cubicBezTo>
                  <a:pt x="1475" y="715"/>
                  <a:pt x="1466" y="706"/>
                  <a:pt x="1454" y="706"/>
                </a:cubicBezTo>
                <a:cubicBezTo>
                  <a:pt x="1287" y="706"/>
                  <a:pt x="1287" y="706"/>
                  <a:pt x="1287" y="706"/>
                </a:cubicBezTo>
                <a:cubicBezTo>
                  <a:pt x="1283" y="706"/>
                  <a:pt x="1280" y="702"/>
                  <a:pt x="1280" y="698"/>
                </a:cubicBezTo>
                <a:cubicBezTo>
                  <a:pt x="1280" y="694"/>
                  <a:pt x="1283" y="691"/>
                  <a:pt x="1287" y="691"/>
                </a:cubicBezTo>
                <a:cubicBezTo>
                  <a:pt x="1436" y="691"/>
                  <a:pt x="1436" y="691"/>
                  <a:pt x="1436" y="691"/>
                </a:cubicBezTo>
                <a:cubicBezTo>
                  <a:pt x="1448" y="691"/>
                  <a:pt x="1458" y="681"/>
                  <a:pt x="1458" y="669"/>
                </a:cubicBezTo>
                <a:cubicBezTo>
                  <a:pt x="1458" y="657"/>
                  <a:pt x="1448" y="648"/>
                  <a:pt x="1436" y="648"/>
                </a:cubicBezTo>
                <a:cubicBezTo>
                  <a:pt x="1068" y="648"/>
                  <a:pt x="1068" y="648"/>
                  <a:pt x="1068" y="648"/>
                </a:cubicBezTo>
                <a:cubicBezTo>
                  <a:pt x="1064" y="648"/>
                  <a:pt x="1061" y="644"/>
                  <a:pt x="1061" y="640"/>
                </a:cubicBezTo>
                <a:cubicBezTo>
                  <a:pt x="1061" y="636"/>
                  <a:pt x="1064" y="633"/>
                  <a:pt x="1068" y="633"/>
                </a:cubicBezTo>
                <a:cubicBezTo>
                  <a:pt x="1526" y="633"/>
                  <a:pt x="1526" y="633"/>
                  <a:pt x="1526" y="633"/>
                </a:cubicBezTo>
                <a:cubicBezTo>
                  <a:pt x="1538" y="633"/>
                  <a:pt x="1548" y="623"/>
                  <a:pt x="1548" y="612"/>
                </a:cubicBezTo>
                <a:cubicBezTo>
                  <a:pt x="1548" y="600"/>
                  <a:pt x="1538" y="590"/>
                  <a:pt x="1526" y="590"/>
                </a:cubicBezTo>
                <a:cubicBezTo>
                  <a:pt x="1019" y="590"/>
                  <a:pt x="1019" y="590"/>
                  <a:pt x="1019" y="590"/>
                </a:cubicBezTo>
                <a:cubicBezTo>
                  <a:pt x="1015" y="590"/>
                  <a:pt x="1012" y="587"/>
                  <a:pt x="1012" y="583"/>
                </a:cubicBezTo>
                <a:cubicBezTo>
                  <a:pt x="1012" y="579"/>
                  <a:pt x="1015" y="575"/>
                  <a:pt x="1019" y="575"/>
                </a:cubicBezTo>
                <a:cubicBezTo>
                  <a:pt x="1528" y="575"/>
                  <a:pt x="1528" y="575"/>
                  <a:pt x="1528" y="575"/>
                </a:cubicBezTo>
                <a:cubicBezTo>
                  <a:pt x="1540" y="575"/>
                  <a:pt x="1550" y="566"/>
                  <a:pt x="1550" y="554"/>
                </a:cubicBezTo>
                <a:cubicBezTo>
                  <a:pt x="1550" y="542"/>
                  <a:pt x="1540" y="532"/>
                  <a:pt x="1528" y="532"/>
                </a:cubicBezTo>
                <a:cubicBezTo>
                  <a:pt x="1039" y="532"/>
                  <a:pt x="1039" y="532"/>
                  <a:pt x="1039" y="532"/>
                </a:cubicBezTo>
                <a:cubicBezTo>
                  <a:pt x="1035" y="532"/>
                  <a:pt x="1032" y="529"/>
                  <a:pt x="1032" y="525"/>
                </a:cubicBezTo>
                <a:cubicBezTo>
                  <a:pt x="1032" y="521"/>
                  <a:pt x="1035" y="518"/>
                  <a:pt x="1039" y="518"/>
                </a:cubicBezTo>
                <a:cubicBezTo>
                  <a:pt x="1553" y="518"/>
                  <a:pt x="1553" y="518"/>
                  <a:pt x="1553" y="518"/>
                </a:cubicBezTo>
                <a:cubicBezTo>
                  <a:pt x="1564" y="518"/>
                  <a:pt x="1574" y="508"/>
                  <a:pt x="1574" y="496"/>
                </a:cubicBezTo>
                <a:cubicBezTo>
                  <a:pt x="1574" y="484"/>
                  <a:pt x="1564" y="474"/>
                  <a:pt x="1553" y="474"/>
                </a:cubicBezTo>
                <a:cubicBezTo>
                  <a:pt x="1039" y="474"/>
                  <a:pt x="1039" y="474"/>
                  <a:pt x="1039" y="474"/>
                </a:cubicBezTo>
                <a:cubicBezTo>
                  <a:pt x="1035" y="474"/>
                  <a:pt x="1032" y="471"/>
                  <a:pt x="1032" y="467"/>
                </a:cubicBezTo>
                <a:cubicBezTo>
                  <a:pt x="1032" y="463"/>
                  <a:pt x="1035" y="460"/>
                  <a:pt x="1039" y="460"/>
                </a:cubicBezTo>
                <a:cubicBezTo>
                  <a:pt x="1592" y="460"/>
                  <a:pt x="1592" y="460"/>
                  <a:pt x="1592" y="460"/>
                </a:cubicBezTo>
                <a:cubicBezTo>
                  <a:pt x="1603" y="460"/>
                  <a:pt x="1613" y="450"/>
                  <a:pt x="1613" y="438"/>
                </a:cubicBezTo>
                <a:cubicBezTo>
                  <a:pt x="1613" y="426"/>
                  <a:pt x="1603" y="416"/>
                  <a:pt x="1592" y="416"/>
                </a:cubicBezTo>
                <a:cubicBezTo>
                  <a:pt x="855" y="416"/>
                  <a:pt x="855" y="416"/>
                  <a:pt x="855" y="416"/>
                </a:cubicBezTo>
                <a:cubicBezTo>
                  <a:pt x="851" y="416"/>
                  <a:pt x="848" y="413"/>
                  <a:pt x="848" y="409"/>
                </a:cubicBezTo>
                <a:cubicBezTo>
                  <a:pt x="848" y="405"/>
                  <a:pt x="851" y="402"/>
                  <a:pt x="855" y="402"/>
                </a:cubicBezTo>
                <a:cubicBezTo>
                  <a:pt x="1592" y="402"/>
                  <a:pt x="1592" y="402"/>
                  <a:pt x="1592" y="402"/>
                </a:cubicBezTo>
                <a:cubicBezTo>
                  <a:pt x="1603" y="402"/>
                  <a:pt x="1613" y="392"/>
                  <a:pt x="1613" y="380"/>
                </a:cubicBezTo>
                <a:cubicBezTo>
                  <a:pt x="1613" y="368"/>
                  <a:pt x="1603" y="359"/>
                  <a:pt x="1592" y="359"/>
                </a:cubicBezTo>
                <a:cubicBezTo>
                  <a:pt x="902" y="359"/>
                  <a:pt x="902" y="359"/>
                  <a:pt x="902" y="359"/>
                </a:cubicBezTo>
                <a:cubicBezTo>
                  <a:pt x="902" y="358"/>
                  <a:pt x="902" y="358"/>
                  <a:pt x="902" y="358"/>
                </a:cubicBezTo>
                <a:cubicBezTo>
                  <a:pt x="886" y="358"/>
                  <a:pt x="886" y="358"/>
                  <a:pt x="886" y="358"/>
                </a:cubicBezTo>
                <a:cubicBezTo>
                  <a:pt x="883" y="357"/>
                  <a:pt x="881" y="355"/>
                  <a:pt x="881" y="351"/>
                </a:cubicBezTo>
                <a:cubicBezTo>
                  <a:pt x="881" y="347"/>
                  <a:pt x="884" y="344"/>
                  <a:pt x="888" y="344"/>
                </a:cubicBezTo>
                <a:cubicBezTo>
                  <a:pt x="1553" y="344"/>
                  <a:pt x="1553" y="344"/>
                  <a:pt x="1553" y="344"/>
                </a:cubicBezTo>
                <a:cubicBezTo>
                  <a:pt x="1565" y="344"/>
                  <a:pt x="1575" y="334"/>
                  <a:pt x="1575" y="322"/>
                </a:cubicBezTo>
                <a:cubicBezTo>
                  <a:pt x="1575" y="311"/>
                  <a:pt x="1565" y="301"/>
                  <a:pt x="1553" y="301"/>
                </a:cubicBezTo>
                <a:cubicBezTo>
                  <a:pt x="940" y="301"/>
                  <a:pt x="940" y="301"/>
                  <a:pt x="940" y="301"/>
                </a:cubicBezTo>
                <a:cubicBezTo>
                  <a:pt x="936" y="301"/>
                  <a:pt x="933" y="298"/>
                  <a:pt x="933" y="294"/>
                </a:cubicBezTo>
                <a:cubicBezTo>
                  <a:pt x="933" y="290"/>
                  <a:pt x="936" y="286"/>
                  <a:pt x="940" y="286"/>
                </a:cubicBezTo>
                <a:cubicBezTo>
                  <a:pt x="1683" y="286"/>
                  <a:pt x="1683" y="286"/>
                  <a:pt x="1683" y="286"/>
                </a:cubicBezTo>
                <a:cubicBezTo>
                  <a:pt x="1695" y="286"/>
                  <a:pt x="1705" y="277"/>
                  <a:pt x="1705" y="265"/>
                </a:cubicBezTo>
                <a:cubicBezTo>
                  <a:pt x="1705" y="253"/>
                  <a:pt x="1695" y="243"/>
                  <a:pt x="1683" y="243"/>
                </a:cubicBezTo>
                <a:cubicBezTo>
                  <a:pt x="1145" y="243"/>
                  <a:pt x="1145" y="243"/>
                  <a:pt x="1145" y="243"/>
                </a:cubicBezTo>
                <a:cubicBezTo>
                  <a:pt x="1141" y="243"/>
                  <a:pt x="1137" y="240"/>
                  <a:pt x="1137" y="236"/>
                </a:cubicBezTo>
                <a:cubicBezTo>
                  <a:pt x="1137" y="232"/>
                  <a:pt x="1141" y="228"/>
                  <a:pt x="1145" y="228"/>
                </a:cubicBezTo>
                <a:cubicBezTo>
                  <a:pt x="1686" y="228"/>
                  <a:pt x="1686" y="228"/>
                  <a:pt x="1686" y="228"/>
                </a:cubicBezTo>
                <a:cubicBezTo>
                  <a:pt x="1698" y="228"/>
                  <a:pt x="1708" y="219"/>
                  <a:pt x="1708" y="207"/>
                </a:cubicBezTo>
                <a:cubicBezTo>
                  <a:pt x="1708" y="195"/>
                  <a:pt x="1698" y="185"/>
                  <a:pt x="1686" y="185"/>
                </a:cubicBezTo>
                <a:cubicBezTo>
                  <a:pt x="1075" y="185"/>
                  <a:pt x="1075" y="185"/>
                  <a:pt x="1075" y="185"/>
                </a:cubicBezTo>
                <a:cubicBezTo>
                  <a:pt x="1071" y="185"/>
                  <a:pt x="1068" y="182"/>
                  <a:pt x="1068" y="178"/>
                </a:cubicBezTo>
                <a:cubicBezTo>
                  <a:pt x="1068" y="174"/>
                  <a:pt x="1071" y="171"/>
                  <a:pt x="1075" y="171"/>
                </a:cubicBezTo>
                <a:cubicBezTo>
                  <a:pt x="1693" y="171"/>
                  <a:pt x="1693" y="171"/>
                  <a:pt x="1693" y="171"/>
                </a:cubicBezTo>
                <a:cubicBezTo>
                  <a:pt x="1705" y="171"/>
                  <a:pt x="1715" y="161"/>
                  <a:pt x="1715" y="149"/>
                </a:cubicBezTo>
                <a:cubicBezTo>
                  <a:pt x="1715" y="137"/>
                  <a:pt x="1705" y="127"/>
                  <a:pt x="1693" y="127"/>
                </a:cubicBezTo>
                <a:cubicBezTo>
                  <a:pt x="1225" y="127"/>
                  <a:pt x="1225" y="127"/>
                  <a:pt x="1225" y="127"/>
                </a:cubicBezTo>
                <a:cubicBezTo>
                  <a:pt x="1221" y="127"/>
                  <a:pt x="1218" y="124"/>
                  <a:pt x="1218" y="120"/>
                </a:cubicBezTo>
                <a:cubicBezTo>
                  <a:pt x="1218" y="116"/>
                  <a:pt x="1221" y="113"/>
                  <a:pt x="1225" y="113"/>
                </a:cubicBezTo>
                <a:cubicBezTo>
                  <a:pt x="1237" y="113"/>
                  <a:pt x="1237" y="113"/>
                  <a:pt x="1237" y="113"/>
                </a:cubicBezTo>
                <a:cubicBezTo>
                  <a:pt x="1249" y="113"/>
                  <a:pt x="1258" y="103"/>
                  <a:pt x="1258" y="91"/>
                </a:cubicBezTo>
                <a:cubicBezTo>
                  <a:pt x="1258" y="79"/>
                  <a:pt x="1249" y="70"/>
                  <a:pt x="1237" y="70"/>
                </a:cubicBezTo>
                <a:cubicBezTo>
                  <a:pt x="622" y="70"/>
                  <a:pt x="622" y="70"/>
                  <a:pt x="622" y="70"/>
                </a:cubicBezTo>
                <a:cubicBezTo>
                  <a:pt x="610" y="70"/>
                  <a:pt x="600" y="79"/>
                  <a:pt x="600" y="91"/>
                </a:cubicBezTo>
                <a:cubicBezTo>
                  <a:pt x="600" y="103"/>
                  <a:pt x="610" y="113"/>
                  <a:pt x="622" y="113"/>
                </a:cubicBezTo>
                <a:cubicBezTo>
                  <a:pt x="754" y="113"/>
                  <a:pt x="754" y="113"/>
                  <a:pt x="754" y="113"/>
                </a:cubicBezTo>
                <a:cubicBezTo>
                  <a:pt x="758" y="113"/>
                  <a:pt x="762" y="116"/>
                  <a:pt x="762" y="120"/>
                </a:cubicBezTo>
                <a:cubicBezTo>
                  <a:pt x="762" y="124"/>
                  <a:pt x="758" y="127"/>
                  <a:pt x="754" y="127"/>
                </a:cubicBezTo>
                <a:cubicBezTo>
                  <a:pt x="561" y="127"/>
                  <a:pt x="561" y="127"/>
                  <a:pt x="561" y="127"/>
                </a:cubicBezTo>
                <a:cubicBezTo>
                  <a:pt x="549" y="127"/>
                  <a:pt x="540" y="137"/>
                  <a:pt x="540" y="149"/>
                </a:cubicBezTo>
                <a:cubicBezTo>
                  <a:pt x="540" y="161"/>
                  <a:pt x="549" y="171"/>
                  <a:pt x="561" y="171"/>
                </a:cubicBezTo>
                <a:cubicBezTo>
                  <a:pt x="749" y="171"/>
                  <a:pt x="749" y="171"/>
                  <a:pt x="749" y="171"/>
                </a:cubicBezTo>
                <a:cubicBezTo>
                  <a:pt x="753" y="171"/>
                  <a:pt x="756" y="174"/>
                  <a:pt x="756" y="178"/>
                </a:cubicBezTo>
                <a:cubicBezTo>
                  <a:pt x="756" y="182"/>
                  <a:pt x="753" y="185"/>
                  <a:pt x="749" y="185"/>
                </a:cubicBezTo>
                <a:cubicBezTo>
                  <a:pt x="581" y="185"/>
                  <a:pt x="581" y="185"/>
                  <a:pt x="581" y="185"/>
                </a:cubicBezTo>
                <a:cubicBezTo>
                  <a:pt x="569" y="185"/>
                  <a:pt x="559" y="195"/>
                  <a:pt x="559" y="207"/>
                </a:cubicBezTo>
                <a:cubicBezTo>
                  <a:pt x="559" y="219"/>
                  <a:pt x="569" y="228"/>
                  <a:pt x="581" y="228"/>
                </a:cubicBezTo>
                <a:cubicBezTo>
                  <a:pt x="734" y="228"/>
                  <a:pt x="734" y="228"/>
                  <a:pt x="734" y="228"/>
                </a:cubicBezTo>
                <a:cubicBezTo>
                  <a:pt x="738" y="228"/>
                  <a:pt x="741" y="232"/>
                  <a:pt x="741" y="236"/>
                </a:cubicBezTo>
                <a:cubicBezTo>
                  <a:pt x="741" y="240"/>
                  <a:pt x="738" y="243"/>
                  <a:pt x="734" y="243"/>
                </a:cubicBezTo>
                <a:cubicBezTo>
                  <a:pt x="600" y="243"/>
                  <a:pt x="600" y="243"/>
                  <a:pt x="600" y="243"/>
                </a:cubicBezTo>
                <a:cubicBezTo>
                  <a:pt x="588" y="243"/>
                  <a:pt x="579" y="253"/>
                  <a:pt x="579" y="265"/>
                </a:cubicBezTo>
                <a:cubicBezTo>
                  <a:pt x="579" y="277"/>
                  <a:pt x="588" y="286"/>
                  <a:pt x="600" y="286"/>
                </a:cubicBezTo>
                <a:cubicBezTo>
                  <a:pt x="721" y="286"/>
                  <a:pt x="721" y="286"/>
                  <a:pt x="721" y="286"/>
                </a:cubicBezTo>
                <a:cubicBezTo>
                  <a:pt x="725" y="286"/>
                  <a:pt x="728" y="290"/>
                  <a:pt x="728" y="294"/>
                </a:cubicBezTo>
                <a:cubicBezTo>
                  <a:pt x="728" y="298"/>
                  <a:pt x="725" y="301"/>
                  <a:pt x="721" y="301"/>
                </a:cubicBezTo>
                <a:cubicBezTo>
                  <a:pt x="601" y="301"/>
                  <a:pt x="601" y="301"/>
                  <a:pt x="601" y="301"/>
                </a:cubicBezTo>
                <a:cubicBezTo>
                  <a:pt x="590" y="301"/>
                  <a:pt x="580" y="311"/>
                  <a:pt x="580" y="322"/>
                </a:cubicBezTo>
                <a:cubicBezTo>
                  <a:pt x="580" y="334"/>
                  <a:pt x="590" y="344"/>
                  <a:pt x="601" y="344"/>
                </a:cubicBezTo>
                <a:cubicBezTo>
                  <a:pt x="625" y="344"/>
                  <a:pt x="625" y="344"/>
                  <a:pt x="625" y="344"/>
                </a:cubicBezTo>
                <a:cubicBezTo>
                  <a:pt x="629" y="344"/>
                  <a:pt x="632" y="347"/>
                  <a:pt x="632" y="351"/>
                </a:cubicBezTo>
                <a:cubicBezTo>
                  <a:pt x="632" y="355"/>
                  <a:pt x="629" y="359"/>
                  <a:pt x="625" y="359"/>
                </a:cubicBezTo>
                <a:cubicBezTo>
                  <a:pt x="526" y="359"/>
                  <a:pt x="526" y="359"/>
                  <a:pt x="526" y="359"/>
                </a:cubicBezTo>
                <a:cubicBezTo>
                  <a:pt x="525" y="358"/>
                  <a:pt x="523" y="358"/>
                  <a:pt x="522" y="358"/>
                </a:cubicBezTo>
                <a:cubicBezTo>
                  <a:pt x="157" y="358"/>
                  <a:pt x="157" y="358"/>
                  <a:pt x="157" y="358"/>
                </a:cubicBezTo>
                <a:cubicBezTo>
                  <a:pt x="153" y="358"/>
                  <a:pt x="149" y="355"/>
                  <a:pt x="149" y="351"/>
                </a:cubicBezTo>
                <a:cubicBezTo>
                  <a:pt x="149" y="347"/>
                  <a:pt x="153" y="344"/>
                  <a:pt x="157" y="344"/>
                </a:cubicBezTo>
                <a:cubicBezTo>
                  <a:pt x="366" y="344"/>
                  <a:pt x="366" y="344"/>
                  <a:pt x="366" y="344"/>
                </a:cubicBezTo>
                <a:cubicBezTo>
                  <a:pt x="378" y="344"/>
                  <a:pt x="388" y="334"/>
                  <a:pt x="388" y="322"/>
                </a:cubicBezTo>
                <a:cubicBezTo>
                  <a:pt x="388" y="310"/>
                  <a:pt x="378" y="301"/>
                  <a:pt x="366" y="301"/>
                </a:cubicBezTo>
                <a:cubicBezTo>
                  <a:pt x="22" y="301"/>
                  <a:pt x="22" y="301"/>
                  <a:pt x="22" y="301"/>
                </a:cubicBezTo>
                <a:cubicBezTo>
                  <a:pt x="18" y="301"/>
                  <a:pt x="15" y="297"/>
                  <a:pt x="15" y="293"/>
                </a:cubicBezTo>
                <a:cubicBezTo>
                  <a:pt x="15" y="289"/>
                  <a:pt x="18" y="286"/>
                  <a:pt x="22" y="286"/>
                </a:cubicBezTo>
                <a:cubicBezTo>
                  <a:pt x="346" y="286"/>
                  <a:pt x="346" y="286"/>
                  <a:pt x="346" y="286"/>
                </a:cubicBezTo>
                <a:cubicBezTo>
                  <a:pt x="358" y="286"/>
                  <a:pt x="367" y="276"/>
                  <a:pt x="367" y="264"/>
                </a:cubicBezTo>
                <a:cubicBezTo>
                  <a:pt x="367" y="252"/>
                  <a:pt x="358" y="243"/>
                  <a:pt x="346" y="243"/>
                </a:cubicBezTo>
                <a:cubicBezTo>
                  <a:pt x="59" y="243"/>
                  <a:pt x="59" y="243"/>
                  <a:pt x="59" y="243"/>
                </a:cubicBezTo>
                <a:cubicBezTo>
                  <a:pt x="55" y="243"/>
                  <a:pt x="52" y="239"/>
                  <a:pt x="52" y="235"/>
                </a:cubicBezTo>
                <a:cubicBezTo>
                  <a:pt x="52" y="231"/>
                  <a:pt x="55" y="228"/>
                  <a:pt x="59" y="228"/>
                </a:cubicBezTo>
                <a:cubicBezTo>
                  <a:pt x="237" y="228"/>
                  <a:pt x="237" y="228"/>
                  <a:pt x="237" y="228"/>
                </a:cubicBezTo>
                <a:cubicBezTo>
                  <a:pt x="249" y="228"/>
                  <a:pt x="258" y="218"/>
                  <a:pt x="258" y="207"/>
                </a:cubicBezTo>
                <a:cubicBezTo>
                  <a:pt x="258" y="195"/>
                  <a:pt x="249" y="185"/>
                  <a:pt x="237" y="185"/>
                </a:cubicBezTo>
                <a:cubicBezTo>
                  <a:pt x="72" y="185"/>
                  <a:pt x="72" y="185"/>
                  <a:pt x="72" y="185"/>
                </a:cubicBezTo>
                <a:cubicBezTo>
                  <a:pt x="68" y="185"/>
                  <a:pt x="64" y="182"/>
                  <a:pt x="64" y="178"/>
                </a:cubicBezTo>
                <a:cubicBezTo>
                  <a:pt x="64" y="174"/>
                  <a:pt x="68" y="170"/>
                  <a:pt x="72" y="170"/>
                </a:cubicBezTo>
                <a:cubicBezTo>
                  <a:pt x="200" y="170"/>
                  <a:pt x="200" y="170"/>
                  <a:pt x="200" y="170"/>
                </a:cubicBezTo>
                <a:cubicBezTo>
                  <a:pt x="273" y="170"/>
                  <a:pt x="333" y="111"/>
                  <a:pt x="333" y="38"/>
                </a:cubicBezTo>
                <a:cubicBezTo>
                  <a:pt x="344" y="38"/>
                  <a:pt x="344" y="38"/>
                  <a:pt x="344" y="38"/>
                </a:cubicBezTo>
                <a:cubicBezTo>
                  <a:pt x="344" y="0"/>
                  <a:pt x="344" y="0"/>
                  <a:pt x="344" y="0"/>
                </a:cubicBezTo>
                <a:cubicBezTo>
                  <a:pt x="306" y="0"/>
                  <a:pt x="306" y="0"/>
                  <a:pt x="306" y="0"/>
                </a:cubicBezTo>
                <a:cubicBezTo>
                  <a:pt x="306" y="38"/>
                  <a:pt x="306" y="38"/>
                  <a:pt x="306" y="38"/>
                </a:cubicBezTo>
                <a:cubicBezTo>
                  <a:pt x="318" y="38"/>
                  <a:pt x="318" y="38"/>
                  <a:pt x="318" y="38"/>
                </a:cubicBezTo>
                <a:cubicBezTo>
                  <a:pt x="318" y="103"/>
                  <a:pt x="265" y="156"/>
                  <a:pt x="200" y="156"/>
                </a:cubicBezTo>
                <a:cubicBezTo>
                  <a:pt x="72" y="156"/>
                  <a:pt x="72" y="156"/>
                  <a:pt x="72" y="156"/>
                </a:cubicBezTo>
                <a:cubicBezTo>
                  <a:pt x="60" y="156"/>
                  <a:pt x="50" y="166"/>
                  <a:pt x="50" y="178"/>
                </a:cubicBezTo>
                <a:cubicBezTo>
                  <a:pt x="50" y="190"/>
                  <a:pt x="60" y="199"/>
                  <a:pt x="72" y="199"/>
                </a:cubicBezTo>
                <a:cubicBezTo>
                  <a:pt x="237" y="199"/>
                  <a:pt x="237" y="199"/>
                  <a:pt x="237" y="199"/>
                </a:cubicBezTo>
                <a:cubicBezTo>
                  <a:pt x="241" y="199"/>
                  <a:pt x="244" y="202"/>
                  <a:pt x="244" y="207"/>
                </a:cubicBezTo>
                <a:cubicBezTo>
                  <a:pt x="244" y="211"/>
                  <a:pt x="241" y="214"/>
                  <a:pt x="237" y="214"/>
                </a:cubicBezTo>
                <a:cubicBezTo>
                  <a:pt x="59" y="214"/>
                  <a:pt x="59" y="214"/>
                  <a:pt x="59" y="214"/>
                </a:cubicBezTo>
                <a:cubicBezTo>
                  <a:pt x="47" y="214"/>
                  <a:pt x="37" y="224"/>
                  <a:pt x="37" y="235"/>
                </a:cubicBezTo>
                <a:cubicBezTo>
                  <a:pt x="37" y="247"/>
                  <a:pt x="47" y="257"/>
                  <a:pt x="59" y="257"/>
                </a:cubicBezTo>
                <a:cubicBezTo>
                  <a:pt x="346" y="257"/>
                  <a:pt x="346" y="257"/>
                  <a:pt x="346" y="257"/>
                </a:cubicBezTo>
                <a:cubicBezTo>
                  <a:pt x="350" y="257"/>
                  <a:pt x="353" y="260"/>
                  <a:pt x="353" y="264"/>
                </a:cubicBezTo>
                <a:cubicBezTo>
                  <a:pt x="353" y="268"/>
                  <a:pt x="350" y="272"/>
                  <a:pt x="346" y="272"/>
                </a:cubicBezTo>
                <a:cubicBezTo>
                  <a:pt x="22" y="272"/>
                  <a:pt x="22" y="272"/>
                  <a:pt x="22" y="272"/>
                </a:cubicBezTo>
                <a:cubicBezTo>
                  <a:pt x="10" y="272"/>
                  <a:pt x="0" y="281"/>
                  <a:pt x="0" y="293"/>
                </a:cubicBezTo>
                <a:cubicBezTo>
                  <a:pt x="0" y="305"/>
                  <a:pt x="10" y="315"/>
                  <a:pt x="22" y="315"/>
                </a:cubicBezTo>
                <a:cubicBezTo>
                  <a:pt x="366" y="315"/>
                  <a:pt x="366" y="315"/>
                  <a:pt x="366" y="315"/>
                </a:cubicBezTo>
                <a:cubicBezTo>
                  <a:pt x="370" y="315"/>
                  <a:pt x="374" y="318"/>
                  <a:pt x="374" y="322"/>
                </a:cubicBezTo>
                <a:cubicBezTo>
                  <a:pt x="374" y="326"/>
                  <a:pt x="370" y="329"/>
                  <a:pt x="366" y="329"/>
                </a:cubicBezTo>
                <a:cubicBezTo>
                  <a:pt x="157" y="329"/>
                  <a:pt x="157" y="329"/>
                  <a:pt x="157" y="329"/>
                </a:cubicBezTo>
                <a:cubicBezTo>
                  <a:pt x="145" y="329"/>
                  <a:pt x="135" y="339"/>
                  <a:pt x="135" y="351"/>
                </a:cubicBezTo>
                <a:cubicBezTo>
                  <a:pt x="135" y="363"/>
                  <a:pt x="145" y="373"/>
                  <a:pt x="157" y="373"/>
                </a:cubicBezTo>
                <a:cubicBezTo>
                  <a:pt x="497" y="373"/>
                  <a:pt x="497" y="373"/>
                  <a:pt x="497" y="373"/>
                </a:cubicBezTo>
                <a:cubicBezTo>
                  <a:pt x="497" y="373"/>
                  <a:pt x="497" y="373"/>
                  <a:pt x="497" y="373"/>
                </a:cubicBezTo>
                <a:cubicBezTo>
                  <a:pt x="524" y="373"/>
                  <a:pt x="524" y="373"/>
                  <a:pt x="524" y="373"/>
                </a:cubicBezTo>
                <a:cubicBezTo>
                  <a:pt x="527" y="374"/>
                  <a:pt x="530" y="377"/>
                  <a:pt x="530" y="380"/>
                </a:cubicBezTo>
                <a:cubicBezTo>
                  <a:pt x="530" y="384"/>
                  <a:pt x="526" y="387"/>
                  <a:pt x="522" y="387"/>
                </a:cubicBezTo>
                <a:cubicBezTo>
                  <a:pt x="164" y="387"/>
                  <a:pt x="164" y="387"/>
                  <a:pt x="164" y="387"/>
                </a:cubicBezTo>
                <a:cubicBezTo>
                  <a:pt x="152" y="387"/>
                  <a:pt x="142" y="397"/>
                  <a:pt x="142" y="409"/>
                </a:cubicBezTo>
                <a:cubicBezTo>
                  <a:pt x="142" y="421"/>
                  <a:pt x="152" y="430"/>
                  <a:pt x="164" y="430"/>
                </a:cubicBezTo>
                <a:cubicBezTo>
                  <a:pt x="518" y="430"/>
                  <a:pt x="518" y="430"/>
                  <a:pt x="518" y="430"/>
                </a:cubicBezTo>
                <a:cubicBezTo>
                  <a:pt x="522" y="430"/>
                  <a:pt x="525" y="434"/>
                  <a:pt x="525" y="438"/>
                </a:cubicBezTo>
                <a:cubicBezTo>
                  <a:pt x="525" y="442"/>
                  <a:pt x="522" y="445"/>
                  <a:pt x="518" y="445"/>
                </a:cubicBezTo>
                <a:cubicBezTo>
                  <a:pt x="180" y="445"/>
                  <a:pt x="180" y="445"/>
                  <a:pt x="180" y="445"/>
                </a:cubicBezTo>
                <a:cubicBezTo>
                  <a:pt x="168" y="445"/>
                  <a:pt x="158" y="455"/>
                  <a:pt x="158" y="467"/>
                </a:cubicBezTo>
                <a:cubicBezTo>
                  <a:pt x="158" y="479"/>
                  <a:pt x="168" y="488"/>
                  <a:pt x="180" y="488"/>
                </a:cubicBezTo>
                <a:cubicBezTo>
                  <a:pt x="433" y="488"/>
                  <a:pt x="433" y="488"/>
                  <a:pt x="433" y="488"/>
                </a:cubicBezTo>
                <a:cubicBezTo>
                  <a:pt x="437" y="488"/>
                  <a:pt x="440" y="492"/>
                  <a:pt x="440" y="496"/>
                </a:cubicBezTo>
                <a:cubicBezTo>
                  <a:pt x="440" y="500"/>
                  <a:pt x="437" y="503"/>
                  <a:pt x="433" y="503"/>
                </a:cubicBezTo>
                <a:cubicBezTo>
                  <a:pt x="162" y="503"/>
                  <a:pt x="162" y="503"/>
                  <a:pt x="162" y="503"/>
                </a:cubicBezTo>
                <a:cubicBezTo>
                  <a:pt x="150" y="503"/>
                  <a:pt x="140" y="513"/>
                  <a:pt x="140" y="524"/>
                </a:cubicBezTo>
                <a:cubicBezTo>
                  <a:pt x="140" y="536"/>
                  <a:pt x="150" y="546"/>
                  <a:pt x="162" y="546"/>
                </a:cubicBezTo>
                <a:cubicBezTo>
                  <a:pt x="381" y="546"/>
                  <a:pt x="381" y="546"/>
                  <a:pt x="381" y="546"/>
                </a:cubicBezTo>
                <a:cubicBezTo>
                  <a:pt x="385" y="546"/>
                  <a:pt x="388" y="549"/>
                  <a:pt x="388" y="553"/>
                </a:cubicBezTo>
                <a:cubicBezTo>
                  <a:pt x="388" y="557"/>
                  <a:pt x="385" y="561"/>
                  <a:pt x="381" y="561"/>
                </a:cubicBezTo>
                <a:cubicBezTo>
                  <a:pt x="190" y="561"/>
                  <a:pt x="190" y="561"/>
                  <a:pt x="190" y="561"/>
                </a:cubicBezTo>
                <a:cubicBezTo>
                  <a:pt x="178" y="561"/>
                  <a:pt x="168" y="570"/>
                  <a:pt x="168" y="582"/>
                </a:cubicBezTo>
                <a:cubicBezTo>
                  <a:pt x="168" y="594"/>
                  <a:pt x="178" y="604"/>
                  <a:pt x="190" y="604"/>
                </a:cubicBezTo>
                <a:cubicBezTo>
                  <a:pt x="266" y="604"/>
                  <a:pt x="266" y="604"/>
                  <a:pt x="266" y="604"/>
                </a:cubicBezTo>
                <a:cubicBezTo>
                  <a:pt x="270" y="604"/>
                  <a:pt x="273" y="607"/>
                  <a:pt x="273" y="611"/>
                </a:cubicBezTo>
                <a:cubicBezTo>
                  <a:pt x="273" y="615"/>
                  <a:pt x="270" y="619"/>
                  <a:pt x="266" y="619"/>
                </a:cubicBezTo>
                <a:cubicBezTo>
                  <a:pt x="236" y="619"/>
                  <a:pt x="236" y="619"/>
                  <a:pt x="236" y="619"/>
                </a:cubicBezTo>
                <a:cubicBezTo>
                  <a:pt x="224" y="619"/>
                  <a:pt x="215" y="628"/>
                  <a:pt x="215" y="640"/>
                </a:cubicBezTo>
                <a:cubicBezTo>
                  <a:pt x="215" y="652"/>
                  <a:pt x="224" y="662"/>
                  <a:pt x="236" y="662"/>
                </a:cubicBezTo>
                <a:cubicBezTo>
                  <a:pt x="276" y="662"/>
                  <a:pt x="276" y="662"/>
                  <a:pt x="276" y="662"/>
                </a:cubicBezTo>
                <a:cubicBezTo>
                  <a:pt x="280" y="662"/>
                  <a:pt x="283" y="665"/>
                  <a:pt x="283" y="669"/>
                </a:cubicBezTo>
                <a:cubicBezTo>
                  <a:pt x="283" y="673"/>
                  <a:pt x="280" y="676"/>
                  <a:pt x="276" y="676"/>
                </a:cubicBezTo>
                <a:cubicBezTo>
                  <a:pt x="273" y="676"/>
                  <a:pt x="273" y="676"/>
                  <a:pt x="273" y="676"/>
                </a:cubicBezTo>
                <a:cubicBezTo>
                  <a:pt x="261" y="676"/>
                  <a:pt x="252" y="686"/>
                  <a:pt x="252" y="698"/>
                </a:cubicBezTo>
                <a:cubicBezTo>
                  <a:pt x="252" y="710"/>
                  <a:pt x="261" y="720"/>
                  <a:pt x="273" y="720"/>
                </a:cubicBezTo>
                <a:cubicBezTo>
                  <a:pt x="353" y="720"/>
                  <a:pt x="353" y="720"/>
                  <a:pt x="353" y="720"/>
                </a:cubicBezTo>
                <a:cubicBezTo>
                  <a:pt x="357" y="720"/>
                  <a:pt x="360" y="723"/>
                  <a:pt x="360" y="727"/>
                </a:cubicBezTo>
                <a:cubicBezTo>
                  <a:pt x="360" y="731"/>
                  <a:pt x="357" y="734"/>
                  <a:pt x="353" y="734"/>
                </a:cubicBezTo>
                <a:cubicBezTo>
                  <a:pt x="337" y="734"/>
                  <a:pt x="337" y="734"/>
                  <a:pt x="337" y="734"/>
                </a:cubicBezTo>
                <a:cubicBezTo>
                  <a:pt x="325" y="734"/>
                  <a:pt x="316" y="744"/>
                  <a:pt x="316" y="756"/>
                </a:cubicBezTo>
                <a:cubicBezTo>
                  <a:pt x="316" y="768"/>
                  <a:pt x="325" y="777"/>
                  <a:pt x="337" y="777"/>
                </a:cubicBezTo>
                <a:cubicBezTo>
                  <a:pt x="529" y="777"/>
                  <a:pt x="529" y="777"/>
                  <a:pt x="529" y="777"/>
                </a:cubicBezTo>
                <a:cubicBezTo>
                  <a:pt x="533" y="777"/>
                  <a:pt x="537" y="781"/>
                  <a:pt x="537" y="785"/>
                </a:cubicBezTo>
                <a:cubicBezTo>
                  <a:pt x="537" y="789"/>
                  <a:pt x="533" y="792"/>
                  <a:pt x="529" y="792"/>
                </a:cubicBezTo>
                <a:cubicBezTo>
                  <a:pt x="377" y="792"/>
                  <a:pt x="377" y="792"/>
                  <a:pt x="377" y="792"/>
                </a:cubicBezTo>
                <a:cubicBezTo>
                  <a:pt x="365" y="792"/>
                  <a:pt x="356" y="802"/>
                  <a:pt x="356" y="814"/>
                </a:cubicBezTo>
                <a:cubicBezTo>
                  <a:pt x="356" y="825"/>
                  <a:pt x="365" y="835"/>
                  <a:pt x="377" y="835"/>
                </a:cubicBezTo>
                <a:cubicBezTo>
                  <a:pt x="607" y="835"/>
                  <a:pt x="607" y="835"/>
                  <a:pt x="607" y="835"/>
                </a:cubicBezTo>
                <a:cubicBezTo>
                  <a:pt x="611" y="835"/>
                  <a:pt x="615" y="838"/>
                  <a:pt x="615" y="842"/>
                </a:cubicBezTo>
                <a:cubicBezTo>
                  <a:pt x="615" y="846"/>
                  <a:pt x="611" y="850"/>
                  <a:pt x="607" y="850"/>
                </a:cubicBezTo>
                <a:cubicBezTo>
                  <a:pt x="417" y="850"/>
                  <a:pt x="417" y="850"/>
                  <a:pt x="417" y="850"/>
                </a:cubicBezTo>
                <a:cubicBezTo>
                  <a:pt x="405" y="850"/>
                  <a:pt x="396" y="859"/>
                  <a:pt x="396" y="871"/>
                </a:cubicBezTo>
                <a:cubicBezTo>
                  <a:pt x="396" y="883"/>
                  <a:pt x="405" y="893"/>
                  <a:pt x="417" y="893"/>
                </a:cubicBezTo>
                <a:cubicBezTo>
                  <a:pt x="593" y="893"/>
                  <a:pt x="593" y="893"/>
                  <a:pt x="593" y="893"/>
                </a:cubicBezTo>
                <a:cubicBezTo>
                  <a:pt x="597" y="893"/>
                  <a:pt x="600" y="896"/>
                  <a:pt x="600" y="900"/>
                </a:cubicBezTo>
                <a:cubicBezTo>
                  <a:pt x="600" y="904"/>
                  <a:pt x="597" y="908"/>
                  <a:pt x="593" y="908"/>
                </a:cubicBezTo>
                <a:cubicBezTo>
                  <a:pt x="446" y="908"/>
                  <a:pt x="446" y="908"/>
                  <a:pt x="446" y="908"/>
                </a:cubicBezTo>
                <a:cubicBezTo>
                  <a:pt x="434" y="908"/>
                  <a:pt x="425" y="917"/>
                  <a:pt x="425" y="929"/>
                </a:cubicBezTo>
                <a:cubicBezTo>
                  <a:pt x="425" y="941"/>
                  <a:pt x="434" y="951"/>
                  <a:pt x="446" y="951"/>
                </a:cubicBezTo>
                <a:cubicBezTo>
                  <a:pt x="551" y="951"/>
                  <a:pt x="551" y="951"/>
                  <a:pt x="551" y="951"/>
                </a:cubicBezTo>
                <a:cubicBezTo>
                  <a:pt x="555" y="951"/>
                  <a:pt x="558" y="954"/>
                  <a:pt x="558" y="958"/>
                </a:cubicBezTo>
                <a:cubicBezTo>
                  <a:pt x="558" y="962"/>
                  <a:pt x="555" y="965"/>
                  <a:pt x="551" y="965"/>
                </a:cubicBezTo>
                <a:cubicBezTo>
                  <a:pt x="438" y="965"/>
                  <a:pt x="438" y="965"/>
                  <a:pt x="438" y="965"/>
                </a:cubicBezTo>
                <a:cubicBezTo>
                  <a:pt x="426" y="965"/>
                  <a:pt x="417" y="975"/>
                  <a:pt x="417" y="987"/>
                </a:cubicBezTo>
                <a:cubicBezTo>
                  <a:pt x="417" y="999"/>
                  <a:pt x="426" y="1009"/>
                  <a:pt x="438" y="1009"/>
                </a:cubicBezTo>
                <a:cubicBezTo>
                  <a:pt x="495" y="1009"/>
                  <a:pt x="495" y="1009"/>
                  <a:pt x="495" y="1009"/>
                </a:cubicBezTo>
                <a:cubicBezTo>
                  <a:pt x="499" y="1009"/>
                  <a:pt x="502" y="1012"/>
                  <a:pt x="502" y="1016"/>
                </a:cubicBezTo>
                <a:cubicBezTo>
                  <a:pt x="502" y="1020"/>
                  <a:pt x="499" y="1023"/>
                  <a:pt x="495" y="1023"/>
                </a:cubicBezTo>
                <a:cubicBezTo>
                  <a:pt x="443" y="1023"/>
                  <a:pt x="443" y="1023"/>
                  <a:pt x="443" y="1023"/>
                </a:cubicBezTo>
                <a:cubicBezTo>
                  <a:pt x="431" y="1023"/>
                  <a:pt x="422" y="1033"/>
                  <a:pt x="422" y="1045"/>
                </a:cubicBezTo>
                <a:cubicBezTo>
                  <a:pt x="422" y="1057"/>
                  <a:pt x="431" y="1066"/>
                  <a:pt x="443" y="1066"/>
                </a:cubicBezTo>
                <a:cubicBezTo>
                  <a:pt x="472" y="1066"/>
                  <a:pt x="472" y="1066"/>
                  <a:pt x="472" y="1066"/>
                </a:cubicBezTo>
                <a:cubicBezTo>
                  <a:pt x="476" y="1066"/>
                  <a:pt x="479" y="1070"/>
                  <a:pt x="479" y="1074"/>
                </a:cubicBezTo>
                <a:cubicBezTo>
                  <a:pt x="479" y="1078"/>
                  <a:pt x="476" y="1081"/>
                  <a:pt x="472" y="1081"/>
                </a:cubicBezTo>
                <a:cubicBezTo>
                  <a:pt x="443" y="1081"/>
                  <a:pt x="443" y="1081"/>
                  <a:pt x="443" y="1081"/>
                </a:cubicBezTo>
                <a:cubicBezTo>
                  <a:pt x="431" y="1081"/>
                  <a:pt x="422" y="1091"/>
                  <a:pt x="422" y="1103"/>
                </a:cubicBezTo>
                <a:cubicBezTo>
                  <a:pt x="422" y="1115"/>
                  <a:pt x="431" y="1124"/>
                  <a:pt x="443" y="1124"/>
                </a:cubicBezTo>
                <a:cubicBezTo>
                  <a:pt x="462" y="1124"/>
                  <a:pt x="462" y="1124"/>
                  <a:pt x="462" y="1124"/>
                </a:cubicBezTo>
                <a:cubicBezTo>
                  <a:pt x="1017" y="1124"/>
                  <a:pt x="1017" y="1124"/>
                  <a:pt x="1017" y="1124"/>
                </a:cubicBezTo>
                <a:cubicBezTo>
                  <a:pt x="1037" y="1124"/>
                  <a:pt x="1053" y="1108"/>
                  <a:pt x="1053" y="1088"/>
                </a:cubicBezTo>
                <a:cubicBezTo>
                  <a:pt x="1053" y="1068"/>
                  <a:pt x="1037" y="1052"/>
                  <a:pt x="1017" y="1052"/>
                </a:cubicBezTo>
                <a:cubicBezTo>
                  <a:pt x="976" y="1052"/>
                  <a:pt x="976" y="1052"/>
                  <a:pt x="976" y="1052"/>
                </a:cubicBezTo>
                <a:cubicBezTo>
                  <a:pt x="964" y="1052"/>
                  <a:pt x="955" y="1042"/>
                  <a:pt x="955" y="1030"/>
                </a:cubicBezTo>
                <a:cubicBezTo>
                  <a:pt x="955" y="1018"/>
                  <a:pt x="964" y="1009"/>
                  <a:pt x="976" y="1009"/>
                </a:cubicBezTo>
                <a:cubicBezTo>
                  <a:pt x="979" y="1009"/>
                  <a:pt x="979" y="1009"/>
                  <a:pt x="979" y="1009"/>
                </a:cubicBezTo>
                <a:cubicBezTo>
                  <a:pt x="990" y="1009"/>
                  <a:pt x="1000" y="999"/>
                  <a:pt x="1000" y="987"/>
                </a:cubicBezTo>
                <a:cubicBezTo>
                  <a:pt x="1000" y="975"/>
                  <a:pt x="990" y="965"/>
                  <a:pt x="979" y="965"/>
                </a:cubicBezTo>
                <a:cubicBezTo>
                  <a:pt x="941" y="965"/>
                  <a:pt x="941" y="965"/>
                  <a:pt x="941" y="965"/>
                </a:cubicBezTo>
                <a:cubicBezTo>
                  <a:pt x="937" y="965"/>
                  <a:pt x="933" y="962"/>
                  <a:pt x="933" y="958"/>
                </a:cubicBezTo>
                <a:cubicBezTo>
                  <a:pt x="933" y="954"/>
                  <a:pt x="937" y="951"/>
                  <a:pt x="941" y="951"/>
                </a:cubicBezTo>
                <a:cubicBezTo>
                  <a:pt x="1017" y="951"/>
                  <a:pt x="1017" y="951"/>
                  <a:pt x="1017" y="951"/>
                </a:cubicBezTo>
                <a:cubicBezTo>
                  <a:pt x="1029" y="951"/>
                  <a:pt x="1039" y="941"/>
                  <a:pt x="1039" y="929"/>
                </a:cubicBezTo>
                <a:cubicBezTo>
                  <a:pt x="1039" y="917"/>
                  <a:pt x="1029" y="908"/>
                  <a:pt x="1017" y="908"/>
                </a:cubicBezTo>
                <a:cubicBezTo>
                  <a:pt x="919" y="908"/>
                  <a:pt x="919" y="908"/>
                  <a:pt x="919" y="908"/>
                </a:cubicBezTo>
                <a:cubicBezTo>
                  <a:pt x="915" y="908"/>
                  <a:pt x="912" y="904"/>
                  <a:pt x="912" y="900"/>
                </a:cubicBezTo>
                <a:cubicBezTo>
                  <a:pt x="912" y="896"/>
                  <a:pt x="915" y="893"/>
                  <a:pt x="919" y="893"/>
                </a:cubicBezTo>
                <a:cubicBezTo>
                  <a:pt x="1053" y="893"/>
                  <a:pt x="1053" y="893"/>
                  <a:pt x="1053" y="893"/>
                </a:cubicBezTo>
                <a:cubicBezTo>
                  <a:pt x="1065" y="893"/>
                  <a:pt x="1075" y="883"/>
                  <a:pt x="1075" y="871"/>
                </a:cubicBezTo>
                <a:cubicBezTo>
                  <a:pt x="1075" y="859"/>
                  <a:pt x="1065" y="850"/>
                  <a:pt x="1053" y="850"/>
                </a:cubicBezTo>
                <a:cubicBezTo>
                  <a:pt x="914" y="850"/>
                  <a:pt x="914" y="850"/>
                  <a:pt x="914" y="850"/>
                </a:cubicBezTo>
                <a:cubicBezTo>
                  <a:pt x="910" y="850"/>
                  <a:pt x="906" y="846"/>
                  <a:pt x="906" y="842"/>
                </a:cubicBezTo>
                <a:cubicBezTo>
                  <a:pt x="906" y="838"/>
                  <a:pt x="910" y="835"/>
                  <a:pt x="914" y="835"/>
                </a:cubicBezTo>
                <a:cubicBezTo>
                  <a:pt x="1049" y="835"/>
                  <a:pt x="1049" y="835"/>
                  <a:pt x="1049" y="835"/>
                </a:cubicBezTo>
                <a:cubicBezTo>
                  <a:pt x="1061" y="835"/>
                  <a:pt x="1071" y="825"/>
                  <a:pt x="1071" y="814"/>
                </a:cubicBezTo>
                <a:cubicBezTo>
                  <a:pt x="1071" y="802"/>
                  <a:pt x="1061" y="792"/>
                  <a:pt x="1049" y="792"/>
                </a:cubicBezTo>
                <a:cubicBezTo>
                  <a:pt x="905" y="792"/>
                  <a:pt x="905" y="792"/>
                  <a:pt x="905" y="792"/>
                </a:cubicBezTo>
                <a:cubicBezTo>
                  <a:pt x="901" y="792"/>
                  <a:pt x="898" y="789"/>
                  <a:pt x="898" y="785"/>
                </a:cubicBezTo>
                <a:cubicBezTo>
                  <a:pt x="898" y="781"/>
                  <a:pt x="901" y="777"/>
                  <a:pt x="905" y="777"/>
                </a:cubicBezTo>
                <a:cubicBezTo>
                  <a:pt x="1104" y="777"/>
                  <a:pt x="1104" y="777"/>
                  <a:pt x="1104" y="777"/>
                </a:cubicBezTo>
                <a:cubicBezTo>
                  <a:pt x="1116" y="777"/>
                  <a:pt x="1125" y="768"/>
                  <a:pt x="1125" y="756"/>
                </a:cubicBezTo>
                <a:cubicBezTo>
                  <a:pt x="1125" y="744"/>
                  <a:pt x="1116" y="734"/>
                  <a:pt x="1104" y="734"/>
                </a:cubicBezTo>
                <a:cubicBezTo>
                  <a:pt x="791" y="734"/>
                  <a:pt x="791" y="734"/>
                  <a:pt x="791" y="734"/>
                </a:cubicBezTo>
                <a:cubicBezTo>
                  <a:pt x="787" y="734"/>
                  <a:pt x="784" y="731"/>
                  <a:pt x="784" y="727"/>
                </a:cubicBezTo>
                <a:cubicBezTo>
                  <a:pt x="784" y="723"/>
                  <a:pt x="787" y="720"/>
                  <a:pt x="791" y="720"/>
                </a:cubicBezTo>
                <a:cubicBezTo>
                  <a:pt x="1046" y="720"/>
                  <a:pt x="1046" y="720"/>
                  <a:pt x="1046" y="720"/>
                </a:cubicBezTo>
                <a:cubicBezTo>
                  <a:pt x="1058" y="720"/>
                  <a:pt x="1068" y="710"/>
                  <a:pt x="1068" y="698"/>
                </a:cubicBezTo>
                <a:cubicBezTo>
                  <a:pt x="1068" y="686"/>
                  <a:pt x="1058" y="676"/>
                  <a:pt x="1046" y="676"/>
                </a:cubicBezTo>
                <a:cubicBezTo>
                  <a:pt x="763" y="676"/>
                  <a:pt x="763" y="676"/>
                  <a:pt x="763" y="676"/>
                </a:cubicBezTo>
                <a:cubicBezTo>
                  <a:pt x="759" y="676"/>
                  <a:pt x="755" y="673"/>
                  <a:pt x="755" y="669"/>
                </a:cubicBezTo>
                <a:cubicBezTo>
                  <a:pt x="755" y="665"/>
                  <a:pt x="759" y="662"/>
                  <a:pt x="763" y="662"/>
                </a:cubicBezTo>
                <a:cubicBezTo>
                  <a:pt x="1011" y="662"/>
                  <a:pt x="1011" y="662"/>
                  <a:pt x="1011" y="662"/>
                </a:cubicBezTo>
                <a:cubicBezTo>
                  <a:pt x="1022" y="662"/>
                  <a:pt x="1032" y="652"/>
                  <a:pt x="1032" y="640"/>
                </a:cubicBezTo>
                <a:cubicBezTo>
                  <a:pt x="1032" y="628"/>
                  <a:pt x="1022" y="619"/>
                  <a:pt x="1011" y="619"/>
                </a:cubicBezTo>
                <a:cubicBezTo>
                  <a:pt x="805" y="619"/>
                  <a:pt x="805" y="619"/>
                  <a:pt x="805" y="619"/>
                </a:cubicBezTo>
                <a:cubicBezTo>
                  <a:pt x="801" y="619"/>
                  <a:pt x="798" y="615"/>
                  <a:pt x="798" y="611"/>
                </a:cubicBezTo>
                <a:cubicBezTo>
                  <a:pt x="798" y="607"/>
                  <a:pt x="801" y="604"/>
                  <a:pt x="805" y="604"/>
                </a:cubicBezTo>
                <a:cubicBezTo>
                  <a:pt x="860" y="604"/>
                  <a:pt x="860" y="604"/>
                  <a:pt x="860" y="604"/>
                </a:cubicBezTo>
                <a:cubicBezTo>
                  <a:pt x="872" y="604"/>
                  <a:pt x="881" y="594"/>
                  <a:pt x="881" y="582"/>
                </a:cubicBezTo>
                <a:cubicBezTo>
                  <a:pt x="881" y="570"/>
                  <a:pt x="872" y="561"/>
                  <a:pt x="860" y="561"/>
                </a:cubicBezTo>
                <a:cubicBezTo>
                  <a:pt x="805" y="561"/>
                  <a:pt x="805" y="561"/>
                  <a:pt x="805" y="561"/>
                </a:cubicBezTo>
                <a:cubicBezTo>
                  <a:pt x="801" y="561"/>
                  <a:pt x="798" y="557"/>
                  <a:pt x="798" y="553"/>
                </a:cubicBezTo>
                <a:cubicBezTo>
                  <a:pt x="798" y="549"/>
                  <a:pt x="801" y="546"/>
                  <a:pt x="805" y="546"/>
                </a:cubicBezTo>
                <a:cubicBezTo>
                  <a:pt x="972" y="546"/>
                  <a:pt x="972" y="546"/>
                  <a:pt x="972" y="546"/>
                </a:cubicBezTo>
                <a:cubicBezTo>
                  <a:pt x="984" y="546"/>
                  <a:pt x="993" y="536"/>
                  <a:pt x="993" y="524"/>
                </a:cubicBezTo>
                <a:cubicBezTo>
                  <a:pt x="993" y="513"/>
                  <a:pt x="984" y="503"/>
                  <a:pt x="972" y="503"/>
                </a:cubicBezTo>
                <a:cubicBezTo>
                  <a:pt x="846" y="503"/>
                  <a:pt x="846" y="503"/>
                  <a:pt x="846" y="503"/>
                </a:cubicBezTo>
                <a:cubicBezTo>
                  <a:pt x="842" y="503"/>
                  <a:pt x="839" y="500"/>
                  <a:pt x="839" y="496"/>
                </a:cubicBezTo>
                <a:cubicBezTo>
                  <a:pt x="839" y="492"/>
                  <a:pt x="842" y="488"/>
                  <a:pt x="846" y="488"/>
                </a:cubicBezTo>
                <a:cubicBezTo>
                  <a:pt x="969" y="488"/>
                  <a:pt x="969" y="488"/>
                  <a:pt x="969" y="488"/>
                </a:cubicBezTo>
                <a:cubicBezTo>
                  <a:pt x="981" y="488"/>
                  <a:pt x="991" y="479"/>
                  <a:pt x="991" y="467"/>
                </a:cubicBezTo>
                <a:cubicBezTo>
                  <a:pt x="991" y="455"/>
                  <a:pt x="981" y="445"/>
                  <a:pt x="969" y="445"/>
                </a:cubicBezTo>
                <a:cubicBezTo>
                  <a:pt x="768" y="445"/>
                  <a:pt x="768" y="445"/>
                  <a:pt x="768" y="445"/>
                </a:cubicBezTo>
                <a:cubicBezTo>
                  <a:pt x="764" y="445"/>
                  <a:pt x="761" y="442"/>
                  <a:pt x="761" y="438"/>
                </a:cubicBezTo>
                <a:cubicBezTo>
                  <a:pt x="761" y="434"/>
                  <a:pt x="764" y="430"/>
                  <a:pt x="768" y="430"/>
                </a:cubicBezTo>
                <a:cubicBezTo>
                  <a:pt x="804" y="430"/>
                  <a:pt x="804" y="430"/>
                  <a:pt x="804" y="430"/>
                </a:cubicBezTo>
                <a:cubicBezTo>
                  <a:pt x="816" y="430"/>
                  <a:pt x="826" y="421"/>
                  <a:pt x="826" y="409"/>
                </a:cubicBezTo>
                <a:cubicBezTo>
                  <a:pt x="826" y="397"/>
                  <a:pt x="816" y="387"/>
                  <a:pt x="804" y="387"/>
                </a:cubicBezTo>
                <a:cubicBezTo>
                  <a:pt x="766" y="387"/>
                  <a:pt x="766" y="387"/>
                  <a:pt x="766" y="387"/>
                </a:cubicBezTo>
                <a:cubicBezTo>
                  <a:pt x="762" y="387"/>
                  <a:pt x="759" y="384"/>
                  <a:pt x="759" y="380"/>
                </a:cubicBezTo>
                <a:cubicBezTo>
                  <a:pt x="759" y="376"/>
                  <a:pt x="762" y="373"/>
                  <a:pt x="766" y="373"/>
                </a:cubicBezTo>
                <a:cubicBezTo>
                  <a:pt x="885" y="373"/>
                  <a:pt x="885" y="373"/>
                  <a:pt x="885" y="373"/>
                </a:cubicBezTo>
                <a:cubicBezTo>
                  <a:pt x="886" y="373"/>
                  <a:pt x="887" y="373"/>
                  <a:pt x="888" y="373"/>
                </a:cubicBezTo>
                <a:cubicBezTo>
                  <a:pt x="1592" y="373"/>
                  <a:pt x="1592" y="373"/>
                  <a:pt x="1592" y="373"/>
                </a:cubicBezTo>
                <a:cubicBezTo>
                  <a:pt x="1596" y="373"/>
                  <a:pt x="1599" y="376"/>
                  <a:pt x="1599" y="380"/>
                </a:cubicBezTo>
                <a:cubicBezTo>
                  <a:pt x="1599" y="384"/>
                  <a:pt x="1596" y="388"/>
                  <a:pt x="1592" y="388"/>
                </a:cubicBezTo>
                <a:cubicBezTo>
                  <a:pt x="855" y="388"/>
                  <a:pt x="855" y="388"/>
                  <a:pt x="855" y="388"/>
                </a:cubicBezTo>
                <a:cubicBezTo>
                  <a:pt x="843" y="388"/>
                  <a:pt x="834" y="397"/>
                  <a:pt x="834" y="409"/>
                </a:cubicBezTo>
                <a:cubicBezTo>
                  <a:pt x="834" y="421"/>
                  <a:pt x="843" y="431"/>
                  <a:pt x="855" y="431"/>
                </a:cubicBezTo>
                <a:cubicBezTo>
                  <a:pt x="1592" y="431"/>
                  <a:pt x="1592" y="431"/>
                  <a:pt x="1592" y="431"/>
                </a:cubicBezTo>
                <a:cubicBezTo>
                  <a:pt x="1596" y="431"/>
                  <a:pt x="1599" y="434"/>
                  <a:pt x="1599" y="438"/>
                </a:cubicBezTo>
                <a:cubicBezTo>
                  <a:pt x="1599" y="442"/>
                  <a:pt x="1596" y="445"/>
                  <a:pt x="1592" y="445"/>
                </a:cubicBezTo>
                <a:cubicBezTo>
                  <a:pt x="1039" y="445"/>
                  <a:pt x="1039" y="445"/>
                  <a:pt x="1039" y="445"/>
                </a:cubicBezTo>
                <a:cubicBezTo>
                  <a:pt x="1027" y="445"/>
                  <a:pt x="1017" y="455"/>
                  <a:pt x="1017" y="467"/>
                </a:cubicBezTo>
                <a:cubicBezTo>
                  <a:pt x="1017" y="479"/>
                  <a:pt x="1027" y="489"/>
                  <a:pt x="1039" y="489"/>
                </a:cubicBezTo>
                <a:cubicBezTo>
                  <a:pt x="1553" y="489"/>
                  <a:pt x="1553" y="489"/>
                  <a:pt x="1553" y="489"/>
                </a:cubicBezTo>
                <a:cubicBezTo>
                  <a:pt x="1557" y="489"/>
                  <a:pt x="1560" y="492"/>
                  <a:pt x="1560" y="496"/>
                </a:cubicBezTo>
                <a:cubicBezTo>
                  <a:pt x="1560" y="500"/>
                  <a:pt x="1557" y="503"/>
                  <a:pt x="1553" y="503"/>
                </a:cubicBezTo>
                <a:cubicBezTo>
                  <a:pt x="1039" y="503"/>
                  <a:pt x="1039" y="503"/>
                  <a:pt x="1039" y="503"/>
                </a:cubicBezTo>
                <a:cubicBezTo>
                  <a:pt x="1027" y="503"/>
                  <a:pt x="1017" y="513"/>
                  <a:pt x="1017" y="525"/>
                </a:cubicBezTo>
                <a:cubicBezTo>
                  <a:pt x="1017" y="537"/>
                  <a:pt x="1027" y="546"/>
                  <a:pt x="1039" y="546"/>
                </a:cubicBezTo>
                <a:cubicBezTo>
                  <a:pt x="1528" y="546"/>
                  <a:pt x="1528" y="546"/>
                  <a:pt x="1528" y="546"/>
                </a:cubicBezTo>
                <a:cubicBezTo>
                  <a:pt x="1532" y="546"/>
                  <a:pt x="1536" y="550"/>
                  <a:pt x="1536" y="554"/>
                </a:cubicBezTo>
                <a:cubicBezTo>
                  <a:pt x="1536" y="558"/>
                  <a:pt x="1532" y="561"/>
                  <a:pt x="1528" y="561"/>
                </a:cubicBezTo>
                <a:cubicBezTo>
                  <a:pt x="1019" y="561"/>
                  <a:pt x="1019" y="561"/>
                  <a:pt x="1019" y="561"/>
                </a:cubicBezTo>
                <a:cubicBezTo>
                  <a:pt x="1007" y="561"/>
                  <a:pt x="997" y="571"/>
                  <a:pt x="997" y="583"/>
                </a:cubicBezTo>
                <a:cubicBezTo>
                  <a:pt x="997" y="595"/>
                  <a:pt x="1007" y="604"/>
                  <a:pt x="1019" y="604"/>
                </a:cubicBezTo>
                <a:cubicBezTo>
                  <a:pt x="1526" y="604"/>
                  <a:pt x="1526" y="604"/>
                  <a:pt x="1526" y="604"/>
                </a:cubicBezTo>
                <a:cubicBezTo>
                  <a:pt x="1530" y="604"/>
                  <a:pt x="1534" y="607"/>
                  <a:pt x="1534" y="612"/>
                </a:cubicBezTo>
                <a:cubicBezTo>
                  <a:pt x="1534" y="616"/>
                  <a:pt x="1530" y="619"/>
                  <a:pt x="1526" y="619"/>
                </a:cubicBezTo>
                <a:cubicBezTo>
                  <a:pt x="1068" y="619"/>
                  <a:pt x="1068" y="619"/>
                  <a:pt x="1068" y="619"/>
                </a:cubicBezTo>
                <a:cubicBezTo>
                  <a:pt x="1056" y="619"/>
                  <a:pt x="1046" y="629"/>
                  <a:pt x="1046" y="640"/>
                </a:cubicBezTo>
                <a:cubicBezTo>
                  <a:pt x="1046" y="652"/>
                  <a:pt x="1056" y="662"/>
                  <a:pt x="1068" y="662"/>
                </a:cubicBezTo>
                <a:cubicBezTo>
                  <a:pt x="1436" y="662"/>
                  <a:pt x="1436" y="662"/>
                  <a:pt x="1436" y="662"/>
                </a:cubicBezTo>
                <a:cubicBezTo>
                  <a:pt x="1440" y="662"/>
                  <a:pt x="1443" y="665"/>
                  <a:pt x="1443" y="669"/>
                </a:cubicBezTo>
                <a:cubicBezTo>
                  <a:pt x="1443" y="673"/>
                  <a:pt x="1440" y="677"/>
                  <a:pt x="1436" y="677"/>
                </a:cubicBezTo>
                <a:cubicBezTo>
                  <a:pt x="1287" y="677"/>
                  <a:pt x="1287" y="677"/>
                  <a:pt x="1287" y="677"/>
                </a:cubicBezTo>
                <a:cubicBezTo>
                  <a:pt x="1276" y="677"/>
                  <a:pt x="1266" y="686"/>
                  <a:pt x="1266" y="698"/>
                </a:cubicBezTo>
                <a:cubicBezTo>
                  <a:pt x="1266" y="710"/>
                  <a:pt x="1276" y="720"/>
                  <a:pt x="1287" y="720"/>
                </a:cubicBezTo>
                <a:cubicBezTo>
                  <a:pt x="1454" y="720"/>
                  <a:pt x="1454" y="720"/>
                  <a:pt x="1454" y="720"/>
                </a:cubicBezTo>
                <a:cubicBezTo>
                  <a:pt x="1458" y="720"/>
                  <a:pt x="1461" y="723"/>
                  <a:pt x="1461" y="727"/>
                </a:cubicBezTo>
                <a:cubicBezTo>
                  <a:pt x="1461" y="731"/>
                  <a:pt x="1458" y="734"/>
                  <a:pt x="1454" y="734"/>
                </a:cubicBezTo>
                <a:cubicBezTo>
                  <a:pt x="1321" y="734"/>
                  <a:pt x="1321" y="734"/>
                  <a:pt x="1321" y="734"/>
                </a:cubicBezTo>
                <a:cubicBezTo>
                  <a:pt x="1309" y="734"/>
                  <a:pt x="1300" y="744"/>
                  <a:pt x="1300" y="756"/>
                </a:cubicBezTo>
                <a:cubicBezTo>
                  <a:pt x="1300" y="768"/>
                  <a:pt x="1309" y="778"/>
                  <a:pt x="1321" y="778"/>
                </a:cubicBezTo>
                <a:cubicBezTo>
                  <a:pt x="1549" y="778"/>
                  <a:pt x="1549" y="778"/>
                  <a:pt x="1549" y="778"/>
                </a:cubicBezTo>
                <a:cubicBezTo>
                  <a:pt x="1553" y="778"/>
                  <a:pt x="1556" y="781"/>
                  <a:pt x="1556" y="785"/>
                </a:cubicBezTo>
                <a:cubicBezTo>
                  <a:pt x="1556" y="789"/>
                  <a:pt x="1553" y="792"/>
                  <a:pt x="1549" y="792"/>
                </a:cubicBezTo>
                <a:cubicBezTo>
                  <a:pt x="1455" y="792"/>
                  <a:pt x="1455" y="792"/>
                  <a:pt x="1455" y="792"/>
                </a:cubicBezTo>
                <a:cubicBezTo>
                  <a:pt x="1443" y="792"/>
                  <a:pt x="1434" y="802"/>
                  <a:pt x="1434" y="814"/>
                </a:cubicBezTo>
                <a:cubicBezTo>
                  <a:pt x="1434" y="826"/>
                  <a:pt x="1443" y="835"/>
                  <a:pt x="1455" y="835"/>
                </a:cubicBezTo>
                <a:cubicBezTo>
                  <a:pt x="1623" y="835"/>
                  <a:pt x="1623" y="835"/>
                  <a:pt x="1623" y="835"/>
                </a:cubicBezTo>
                <a:cubicBezTo>
                  <a:pt x="1635" y="835"/>
                  <a:pt x="1645" y="826"/>
                  <a:pt x="1645" y="814"/>
                </a:cubicBezTo>
                <a:cubicBezTo>
                  <a:pt x="1645" y="802"/>
                  <a:pt x="1635" y="792"/>
                  <a:pt x="1623" y="792"/>
                </a:cubicBezTo>
                <a:cubicBezTo>
                  <a:pt x="1607" y="792"/>
                  <a:pt x="1607" y="792"/>
                  <a:pt x="1607" y="792"/>
                </a:cubicBezTo>
                <a:cubicBezTo>
                  <a:pt x="1603" y="792"/>
                  <a:pt x="1600" y="789"/>
                  <a:pt x="1600" y="785"/>
                </a:cubicBezTo>
                <a:cubicBezTo>
                  <a:pt x="1600" y="781"/>
                  <a:pt x="1603" y="778"/>
                  <a:pt x="1607" y="778"/>
                </a:cubicBezTo>
                <a:cubicBezTo>
                  <a:pt x="1683" y="778"/>
                  <a:pt x="1683" y="778"/>
                  <a:pt x="1683" y="778"/>
                </a:cubicBezTo>
                <a:cubicBezTo>
                  <a:pt x="1687" y="778"/>
                  <a:pt x="1690" y="781"/>
                  <a:pt x="1690" y="785"/>
                </a:cubicBezTo>
                <a:cubicBezTo>
                  <a:pt x="1690" y="789"/>
                  <a:pt x="1687" y="792"/>
                  <a:pt x="1683" y="792"/>
                </a:cubicBezTo>
                <a:cubicBezTo>
                  <a:pt x="1673" y="792"/>
                  <a:pt x="1673" y="792"/>
                  <a:pt x="1673" y="792"/>
                </a:cubicBezTo>
                <a:cubicBezTo>
                  <a:pt x="1662" y="792"/>
                  <a:pt x="1652" y="802"/>
                  <a:pt x="1652" y="814"/>
                </a:cubicBezTo>
                <a:cubicBezTo>
                  <a:pt x="1652" y="826"/>
                  <a:pt x="1662" y="835"/>
                  <a:pt x="1673" y="835"/>
                </a:cubicBezTo>
                <a:cubicBezTo>
                  <a:pt x="1681" y="835"/>
                  <a:pt x="1681" y="835"/>
                  <a:pt x="1681" y="835"/>
                </a:cubicBezTo>
                <a:cubicBezTo>
                  <a:pt x="1693" y="835"/>
                  <a:pt x="1703" y="845"/>
                  <a:pt x="1703" y="857"/>
                </a:cubicBezTo>
                <a:cubicBezTo>
                  <a:pt x="1703" y="869"/>
                  <a:pt x="1693" y="879"/>
                  <a:pt x="1681" y="879"/>
                </a:cubicBezTo>
                <a:cubicBezTo>
                  <a:pt x="1550" y="879"/>
                  <a:pt x="1550" y="879"/>
                  <a:pt x="1550" y="879"/>
                </a:cubicBezTo>
                <a:cubicBezTo>
                  <a:pt x="1538" y="879"/>
                  <a:pt x="1529" y="889"/>
                  <a:pt x="1529" y="901"/>
                </a:cubicBezTo>
                <a:cubicBezTo>
                  <a:pt x="1529" y="913"/>
                  <a:pt x="1538" y="922"/>
                  <a:pt x="1550" y="922"/>
                </a:cubicBezTo>
                <a:cubicBezTo>
                  <a:pt x="1697" y="922"/>
                  <a:pt x="1697" y="922"/>
                  <a:pt x="1697" y="922"/>
                </a:cubicBezTo>
                <a:cubicBezTo>
                  <a:pt x="1701" y="922"/>
                  <a:pt x="1704" y="925"/>
                  <a:pt x="1704" y="929"/>
                </a:cubicBezTo>
                <a:cubicBezTo>
                  <a:pt x="1704" y="934"/>
                  <a:pt x="1701" y="937"/>
                  <a:pt x="1697" y="937"/>
                </a:cubicBezTo>
                <a:cubicBezTo>
                  <a:pt x="1504" y="937"/>
                  <a:pt x="1504" y="937"/>
                  <a:pt x="1504" y="937"/>
                </a:cubicBezTo>
                <a:cubicBezTo>
                  <a:pt x="1492" y="937"/>
                  <a:pt x="1482" y="946"/>
                  <a:pt x="1482" y="958"/>
                </a:cubicBezTo>
                <a:cubicBezTo>
                  <a:pt x="1482" y="970"/>
                  <a:pt x="1492" y="980"/>
                  <a:pt x="1504" y="980"/>
                </a:cubicBezTo>
                <a:cubicBezTo>
                  <a:pt x="1712" y="980"/>
                  <a:pt x="1712" y="980"/>
                  <a:pt x="1712" y="980"/>
                </a:cubicBezTo>
                <a:cubicBezTo>
                  <a:pt x="1716" y="980"/>
                  <a:pt x="1719" y="983"/>
                  <a:pt x="1719" y="987"/>
                </a:cubicBezTo>
                <a:cubicBezTo>
                  <a:pt x="1719" y="991"/>
                  <a:pt x="1716" y="995"/>
                  <a:pt x="1712" y="995"/>
                </a:cubicBezTo>
                <a:cubicBezTo>
                  <a:pt x="1505" y="995"/>
                  <a:pt x="1505" y="995"/>
                  <a:pt x="1505" y="995"/>
                </a:cubicBezTo>
                <a:cubicBezTo>
                  <a:pt x="1494" y="995"/>
                  <a:pt x="1484" y="1004"/>
                  <a:pt x="1484" y="1016"/>
                </a:cubicBezTo>
                <a:cubicBezTo>
                  <a:pt x="1484" y="1028"/>
                  <a:pt x="1494" y="1038"/>
                  <a:pt x="1505" y="1038"/>
                </a:cubicBezTo>
                <a:cubicBezTo>
                  <a:pt x="1693" y="1038"/>
                  <a:pt x="1693" y="1038"/>
                  <a:pt x="1693" y="1038"/>
                </a:cubicBezTo>
                <a:cubicBezTo>
                  <a:pt x="1697" y="1038"/>
                  <a:pt x="1701" y="1041"/>
                  <a:pt x="1701" y="1045"/>
                </a:cubicBezTo>
                <a:cubicBezTo>
                  <a:pt x="1701" y="1049"/>
                  <a:pt x="1697" y="1052"/>
                  <a:pt x="1693" y="1052"/>
                </a:cubicBezTo>
                <a:cubicBezTo>
                  <a:pt x="1635" y="1052"/>
                  <a:pt x="1635" y="1052"/>
                  <a:pt x="1635" y="1052"/>
                </a:cubicBezTo>
                <a:cubicBezTo>
                  <a:pt x="1623" y="1052"/>
                  <a:pt x="1613" y="1062"/>
                  <a:pt x="1613" y="1074"/>
                </a:cubicBezTo>
                <a:cubicBezTo>
                  <a:pt x="1613" y="1086"/>
                  <a:pt x="1623" y="1096"/>
                  <a:pt x="1635" y="1096"/>
                </a:cubicBezTo>
                <a:cubicBezTo>
                  <a:pt x="1658" y="1096"/>
                  <a:pt x="1658" y="1096"/>
                  <a:pt x="1658" y="1096"/>
                </a:cubicBezTo>
                <a:cubicBezTo>
                  <a:pt x="1662" y="1096"/>
                  <a:pt x="1665" y="1099"/>
                  <a:pt x="1665" y="1103"/>
                </a:cubicBezTo>
                <a:cubicBezTo>
                  <a:pt x="1665" y="1107"/>
                  <a:pt x="1662" y="1110"/>
                  <a:pt x="1658" y="1110"/>
                </a:cubicBezTo>
                <a:cubicBezTo>
                  <a:pt x="1650" y="1110"/>
                  <a:pt x="1650" y="1110"/>
                  <a:pt x="1650" y="1110"/>
                </a:cubicBezTo>
                <a:cubicBezTo>
                  <a:pt x="1630" y="1110"/>
                  <a:pt x="1614" y="1126"/>
                  <a:pt x="1614" y="1146"/>
                </a:cubicBezTo>
                <a:cubicBezTo>
                  <a:pt x="1614" y="1166"/>
                  <a:pt x="1630" y="1182"/>
                  <a:pt x="1650" y="1182"/>
                </a:cubicBezTo>
                <a:cubicBezTo>
                  <a:pt x="1789" y="1182"/>
                  <a:pt x="1789" y="1182"/>
                  <a:pt x="1789" y="1182"/>
                </a:cubicBezTo>
                <a:cubicBezTo>
                  <a:pt x="1801" y="1182"/>
                  <a:pt x="1811" y="1173"/>
                  <a:pt x="1811" y="1161"/>
                </a:cubicBezTo>
                <a:cubicBezTo>
                  <a:pt x="1811" y="1149"/>
                  <a:pt x="1801" y="1139"/>
                  <a:pt x="1789" y="1139"/>
                </a:cubicBezTo>
                <a:cubicBezTo>
                  <a:pt x="1766" y="1139"/>
                  <a:pt x="1766" y="1139"/>
                  <a:pt x="1766" y="1139"/>
                </a:cubicBezTo>
                <a:cubicBezTo>
                  <a:pt x="1762" y="1139"/>
                  <a:pt x="1759" y="1136"/>
                  <a:pt x="1759" y="1132"/>
                </a:cubicBezTo>
                <a:cubicBezTo>
                  <a:pt x="1759" y="1128"/>
                  <a:pt x="1762" y="1125"/>
                  <a:pt x="1766" y="1125"/>
                </a:cubicBezTo>
                <a:cubicBezTo>
                  <a:pt x="1824" y="1125"/>
                  <a:pt x="1824" y="1125"/>
                  <a:pt x="1824" y="1125"/>
                </a:cubicBezTo>
                <a:cubicBezTo>
                  <a:pt x="1836" y="1125"/>
                  <a:pt x="1846" y="1115"/>
                  <a:pt x="1846" y="1103"/>
                </a:cubicBezTo>
                <a:cubicBezTo>
                  <a:pt x="1846" y="1091"/>
                  <a:pt x="1836" y="1081"/>
                  <a:pt x="1824" y="1081"/>
                </a:cubicBezTo>
                <a:cubicBezTo>
                  <a:pt x="1797" y="1081"/>
                  <a:pt x="1797" y="1081"/>
                  <a:pt x="1797" y="1081"/>
                </a:cubicBezTo>
                <a:cubicBezTo>
                  <a:pt x="1793" y="1081"/>
                  <a:pt x="1790" y="1078"/>
                  <a:pt x="1790" y="1074"/>
                </a:cubicBezTo>
                <a:cubicBezTo>
                  <a:pt x="1790" y="1070"/>
                  <a:pt x="1793" y="1067"/>
                  <a:pt x="1797" y="1067"/>
                </a:cubicBezTo>
                <a:cubicBezTo>
                  <a:pt x="1843" y="1067"/>
                  <a:pt x="1843" y="1067"/>
                  <a:pt x="1843" y="1067"/>
                </a:cubicBezTo>
                <a:cubicBezTo>
                  <a:pt x="1855" y="1067"/>
                  <a:pt x="1864" y="1057"/>
                  <a:pt x="1864" y="1045"/>
                </a:cubicBezTo>
                <a:cubicBezTo>
                  <a:pt x="1864" y="1033"/>
                  <a:pt x="1855" y="1024"/>
                  <a:pt x="1843" y="1024"/>
                </a:cubicBezTo>
                <a:cubicBezTo>
                  <a:pt x="1791" y="1023"/>
                  <a:pt x="1791" y="1023"/>
                  <a:pt x="1791" y="1023"/>
                </a:cubicBezTo>
                <a:cubicBezTo>
                  <a:pt x="1787" y="1023"/>
                  <a:pt x="1784" y="1020"/>
                  <a:pt x="1784" y="1016"/>
                </a:cubicBezTo>
                <a:cubicBezTo>
                  <a:pt x="1784" y="1012"/>
                  <a:pt x="1787" y="1009"/>
                  <a:pt x="1791" y="1009"/>
                </a:cubicBezTo>
                <a:cubicBezTo>
                  <a:pt x="1876" y="1009"/>
                  <a:pt x="1876" y="1009"/>
                  <a:pt x="1876" y="1009"/>
                </a:cubicBezTo>
                <a:cubicBezTo>
                  <a:pt x="1945" y="1009"/>
                  <a:pt x="2002" y="955"/>
                  <a:pt x="2008" y="887"/>
                </a:cubicBezTo>
                <a:cubicBezTo>
                  <a:pt x="2015" y="884"/>
                  <a:pt x="2020" y="878"/>
                  <a:pt x="2020" y="870"/>
                </a:cubicBezTo>
                <a:cubicBezTo>
                  <a:pt x="2020" y="860"/>
                  <a:pt x="2011" y="851"/>
                  <a:pt x="2001" y="851"/>
                </a:cubicBezTo>
                <a:close/>
                <a:moveTo>
                  <a:pt x="868" y="358"/>
                </a:moveTo>
                <a:cubicBezTo>
                  <a:pt x="766" y="358"/>
                  <a:pt x="766" y="358"/>
                  <a:pt x="766" y="358"/>
                </a:cubicBezTo>
                <a:cubicBezTo>
                  <a:pt x="754" y="358"/>
                  <a:pt x="744" y="368"/>
                  <a:pt x="744" y="380"/>
                </a:cubicBezTo>
                <a:cubicBezTo>
                  <a:pt x="744" y="392"/>
                  <a:pt x="754" y="402"/>
                  <a:pt x="766" y="402"/>
                </a:cubicBezTo>
                <a:cubicBezTo>
                  <a:pt x="804" y="402"/>
                  <a:pt x="804" y="402"/>
                  <a:pt x="804" y="402"/>
                </a:cubicBezTo>
                <a:cubicBezTo>
                  <a:pt x="809" y="402"/>
                  <a:pt x="812" y="405"/>
                  <a:pt x="812" y="409"/>
                </a:cubicBezTo>
                <a:cubicBezTo>
                  <a:pt x="812" y="413"/>
                  <a:pt x="809" y="416"/>
                  <a:pt x="804" y="416"/>
                </a:cubicBezTo>
                <a:cubicBezTo>
                  <a:pt x="768" y="416"/>
                  <a:pt x="768" y="416"/>
                  <a:pt x="768" y="416"/>
                </a:cubicBezTo>
                <a:cubicBezTo>
                  <a:pt x="756" y="416"/>
                  <a:pt x="747" y="426"/>
                  <a:pt x="747" y="438"/>
                </a:cubicBezTo>
                <a:cubicBezTo>
                  <a:pt x="747" y="450"/>
                  <a:pt x="756" y="459"/>
                  <a:pt x="768" y="459"/>
                </a:cubicBezTo>
                <a:cubicBezTo>
                  <a:pt x="969" y="459"/>
                  <a:pt x="969" y="459"/>
                  <a:pt x="969" y="459"/>
                </a:cubicBezTo>
                <a:cubicBezTo>
                  <a:pt x="973" y="459"/>
                  <a:pt x="977" y="463"/>
                  <a:pt x="977" y="467"/>
                </a:cubicBezTo>
                <a:cubicBezTo>
                  <a:pt x="977" y="471"/>
                  <a:pt x="973" y="474"/>
                  <a:pt x="969" y="474"/>
                </a:cubicBezTo>
                <a:cubicBezTo>
                  <a:pt x="846" y="474"/>
                  <a:pt x="846" y="474"/>
                  <a:pt x="846" y="474"/>
                </a:cubicBezTo>
                <a:cubicBezTo>
                  <a:pt x="834" y="474"/>
                  <a:pt x="824" y="484"/>
                  <a:pt x="824" y="496"/>
                </a:cubicBezTo>
                <a:cubicBezTo>
                  <a:pt x="824" y="507"/>
                  <a:pt x="834" y="517"/>
                  <a:pt x="846" y="517"/>
                </a:cubicBezTo>
                <a:cubicBezTo>
                  <a:pt x="972" y="517"/>
                  <a:pt x="972" y="517"/>
                  <a:pt x="972" y="517"/>
                </a:cubicBezTo>
                <a:cubicBezTo>
                  <a:pt x="976" y="517"/>
                  <a:pt x="979" y="520"/>
                  <a:pt x="979" y="524"/>
                </a:cubicBezTo>
                <a:cubicBezTo>
                  <a:pt x="979" y="529"/>
                  <a:pt x="976" y="532"/>
                  <a:pt x="972" y="532"/>
                </a:cubicBezTo>
                <a:cubicBezTo>
                  <a:pt x="805" y="532"/>
                  <a:pt x="805" y="532"/>
                  <a:pt x="805" y="532"/>
                </a:cubicBezTo>
                <a:cubicBezTo>
                  <a:pt x="793" y="532"/>
                  <a:pt x="783" y="541"/>
                  <a:pt x="783" y="553"/>
                </a:cubicBezTo>
                <a:cubicBezTo>
                  <a:pt x="783" y="565"/>
                  <a:pt x="793" y="575"/>
                  <a:pt x="805" y="575"/>
                </a:cubicBezTo>
                <a:cubicBezTo>
                  <a:pt x="860" y="575"/>
                  <a:pt x="860" y="575"/>
                  <a:pt x="860" y="575"/>
                </a:cubicBezTo>
                <a:cubicBezTo>
                  <a:pt x="864" y="575"/>
                  <a:pt x="867" y="578"/>
                  <a:pt x="867" y="582"/>
                </a:cubicBezTo>
                <a:cubicBezTo>
                  <a:pt x="867" y="586"/>
                  <a:pt x="864" y="590"/>
                  <a:pt x="860" y="590"/>
                </a:cubicBezTo>
                <a:cubicBezTo>
                  <a:pt x="805" y="590"/>
                  <a:pt x="805" y="590"/>
                  <a:pt x="805" y="590"/>
                </a:cubicBezTo>
                <a:cubicBezTo>
                  <a:pt x="793" y="590"/>
                  <a:pt x="783" y="599"/>
                  <a:pt x="783" y="611"/>
                </a:cubicBezTo>
                <a:cubicBezTo>
                  <a:pt x="783" y="623"/>
                  <a:pt x="793" y="633"/>
                  <a:pt x="805" y="633"/>
                </a:cubicBezTo>
                <a:cubicBezTo>
                  <a:pt x="1011" y="633"/>
                  <a:pt x="1011" y="633"/>
                  <a:pt x="1011" y="633"/>
                </a:cubicBezTo>
                <a:cubicBezTo>
                  <a:pt x="1015" y="633"/>
                  <a:pt x="1018" y="636"/>
                  <a:pt x="1018" y="640"/>
                </a:cubicBezTo>
                <a:cubicBezTo>
                  <a:pt x="1018" y="644"/>
                  <a:pt x="1015" y="647"/>
                  <a:pt x="1011" y="647"/>
                </a:cubicBezTo>
                <a:cubicBezTo>
                  <a:pt x="763" y="647"/>
                  <a:pt x="763" y="647"/>
                  <a:pt x="763" y="647"/>
                </a:cubicBezTo>
                <a:cubicBezTo>
                  <a:pt x="751" y="647"/>
                  <a:pt x="741" y="657"/>
                  <a:pt x="741" y="669"/>
                </a:cubicBezTo>
                <a:cubicBezTo>
                  <a:pt x="741" y="681"/>
                  <a:pt x="751" y="691"/>
                  <a:pt x="763" y="691"/>
                </a:cubicBezTo>
                <a:cubicBezTo>
                  <a:pt x="1046" y="691"/>
                  <a:pt x="1046" y="691"/>
                  <a:pt x="1046" y="691"/>
                </a:cubicBezTo>
                <a:cubicBezTo>
                  <a:pt x="1050" y="691"/>
                  <a:pt x="1054" y="694"/>
                  <a:pt x="1054" y="698"/>
                </a:cubicBezTo>
                <a:cubicBezTo>
                  <a:pt x="1054" y="702"/>
                  <a:pt x="1050" y="705"/>
                  <a:pt x="1046" y="705"/>
                </a:cubicBezTo>
                <a:cubicBezTo>
                  <a:pt x="791" y="705"/>
                  <a:pt x="791" y="705"/>
                  <a:pt x="791" y="705"/>
                </a:cubicBezTo>
                <a:cubicBezTo>
                  <a:pt x="779" y="705"/>
                  <a:pt x="770" y="715"/>
                  <a:pt x="770" y="727"/>
                </a:cubicBezTo>
                <a:cubicBezTo>
                  <a:pt x="770" y="739"/>
                  <a:pt x="779" y="748"/>
                  <a:pt x="791" y="748"/>
                </a:cubicBezTo>
                <a:cubicBezTo>
                  <a:pt x="1104" y="748"/>
                  <a:pt x="1104" y="748"/>
                  <a:pt x="1104" y="748"/>
                </a:cubicBezTo>
                <a:cubicBezTo>
                  <a:pt x="1108" y="748"/>
                  <a:pt x="1111" y="752"/>
                  <a:pt x="1111" y="756"/>
                </a:cubicBezTo>
                <a:cubicBezTo>
                  <a:pt x="1111" y="760"/>
                  <a:pt x="1108" y="763"/>
                  <a:pt x="1104" y="763"/>
                </a:cubicBezTo>
                <a:cubicBezTo>
                  <a:pt x="905" y="763"/>
                  <a:pt x="905" y="763"/>
                  <a:pt x="905" y="763"/>
                </a:cubicBezTo>
                <a:cubicBezTo>
                  <a:pt x="893" y="763"/>
                  <a:pt x="883" y="773"/>
                  <a:pt x="883" y="785"/>
                </a:cubicBezTo>
                <a:cubicBezTo>
                  <a:pt x="883" y="797"/>
                  <a:pt x="893" y="806"/>
                  <a:pt x="905" y="806"/>
                </a:cubicBezTo>
                <a:cubicBezTo>
                  <a:pt x="1049" y="806"/>
                  <a:pt x="1049" y="806"/>
                  <a:pt x="1049" y="806"/>
                </a:cubicBezTo>
                <a:cubicBezTo>
                  <a:pt x="1053" y="806"/>
                  <a:pt x="1057" y="810"/>
                  <a:pt x="1057" y="814"/>
                </a:cubicBezTo>
                <a:cubicBezTo>
                  <a:pt x="1057" y="818"/>
                  <a:pt x="1053" y="821"/>
                  <a:pt x="1049" y="821"/>
                </a:cubicBezTo>
                <a:cubicBezTo>
                  <a:pt x="914" y="821"/>
                  <a:pt x="914" y="821"/>
                  <a:pt x="914" y="821"/>
                </a:cubicBezTo>
                <a:cubicBezTo>
                  <a:pt x="902" y="821"/>
                  <a:pt x="892" y="831"/>
                  <a:pt x="892" y="842"/>
                </a:cubicBezTo>
                <a:cubicBezTo>
                  <a:pt x="892" y="854"/>
                  <a:pt x="902" y="864"/>
                  <a:pt x="914" y="864"/>
                </a:cubicBezTo>
                <a:cubicBezTo>
                  <a:pt x="1053" y="864"/>
                  <a:pt x="1053" y="864"/>
                  <a:pt x="1053" y="864"/>
                </a:cubicBezTo>
                <a:cubicBezTo>
                  <a:pt x="1057" y="864"/>
                  <a:pt x="1061" y="867"/>
                  <a:pt x="1061" y="871"/>
                </a:cubicBezTo>
                <a:cubicBezTo>
                  <a:pt x="1061" y="875"/>
                  <a:pt x="1057" y="879"/>
                  <a:pt x="1053" y="879"/>
                </a:cubicBezTo>
                <a:cubicBezTo>
                  <a:pt x="919" y="879"/>
                  <a:pt x="919" y="879"/>
                  <a:pt x="919" y="879"/>
                </a:cubicBezTo>
                <a:cubicBezTo>
                  <a:pt x="907" y="879"/>
                  <a:pt x="898" y="888"/>
                  <a:pt x="898" y="900"/>
                </a:cubicBezTo>
                <a:cubicBezTo>
                  <a:pt x="898" y="912"/>
                  <a:pt x="907" y="922"/>
                  <a:pt x="919" y="922"/>
                </a:cubicBezTo>
                <a:cubicBezTo>
                  <a:pt x="1017" y="922"/>
                  <a:pt x="1017" y="922"/>
                  <a:pt x="1017" y="922"/>
                </a:cubicBezTo>
                <a:cubicBezTo>
                  <a:pt x="1021" y="922"/>
                  <a:pt x="1024" y="925"/>
                  <a:pt x="1024" y="929"/>
                </a:cubicBezTo>
                <a:cubicBezTo>
                  <a:pt x="1024" y="933"/>
                  <a:pt x="1021" y="936"/>
                  <a:pt x="1017" y="936"/>
                </a:cubicBezTo>
                <a:cubicBezTo>
                  <a:pt x="941" y="936"/>
                  <a:pt x="941" y="936"/>
                  <a:pt x="941" y="936"/>
                </a:cubicBezTo>
                <a:cubicBezTo>
                  <a:pt x="929" y="936"/>
                  <a:pt x="919" y="946"/>
                  <a:pt x="919" y="958"/>
                </a:cubicBezTo>
                <a:cubicBezTo>
                  <a:pt x="919" y="970"/>
                  <a:pt x="929" y="980"/>
                  <a:pt x="941" y="980"/>
                </a:cubicBezTo>
                <a:cubicBezTo>
                  <a:pt x="979" y="980"/>
                  <a:pt x="979" y="980"/>
                  <a:pt x="979" y="980"/>
                </a:cubicBezTo>
                <a:cubicBezTo>
                  <a:pt x="983" y="980"/>
                  <a:pt x="986" y="983"/>
                  <a:pt x="986" y="987"/>
                </a:cubicBezTo>
                <a:cubicBezTo>
                  <a:pt x="986" y="991"/>
                  <a:pt x="983" y="994"/>
                  <a:pt x="979" y="994"/>
                </a:cubicBezTo>
                <a:cubicBezTo>
                  <a:pt x="976" y="994"/>
                  <a:pt x="976" y="994"/>
                  <a:pt x="976" y="994"/>
                </a:cubicBezTo>
                <a:cubicBezTo>
                  <a:pt x="956" y="994"/>
                  <a:pt x="940" y="1010"/>
                  <a:pt x="940" y="1030"/>
                </a:cubicBezTo>
                <a:cubicBezTo>
                  <a:pt x="940" y="1050"/>
                  <a:pt x="956" y="1066"/>
                  <a:pt x="976" y="1066"/>
                </a:cubicBezTo>
                <a:cubicBezTo>
                  <a:pt x="1017" y="1066"/>
                  <a:pt x="1017" y="1066"/>
                  <a:pt x="1017" y="1066"/>
                </a:cubicBezTo>
                <a:cubicBezTo>
                  <a:pt x="1029" y="1066"/>
                  <a:pt x="1039" y="1076"/>
                  <a:pt x="1039" y="1088"/>
                </a:cubicBezTo>
                <a:cubicBezTo>
                  <a:pt x="1039" y="1100"/>
                  <a:pt x="1029" y="1110"/>
                  <a:pt x="1017" y="1110"/>
                </a:cubicBezTo>
                <a:cubicBezTo>
                  <a:pt x="443" y="1110"/>
                  <a:pt x="443" y="1110"/>
                  <a:pt x="443" y="1110"/>
                </a:cubicBezTo>
                <a:cubicBezTo>
                  <a:pt x="439" y="1110"/>
                  <a:pt x="436" y="1107"/>
                  <a:pt x="436" y="1103"/>
                </a:cubicBezTo>
                <a:cubicBezTo>
                  <a:pt x="436" y="1099"/>
                  <a:pt x="439" y="1095"/>
                  <a:pt x="443" y="1095"/>
                </a:cubicBezTo>
                <a:cubicBezTo>
                  <a:pt x="472" y="1095"/>
                  <a:pt x="472" y="1095"/>
                  <a:pt x="472" y="1095"/>
                </a:cubicBezTo>
                <a:cubicBezTo>
                  <a:pt x="484" y="1095"/>
                  <a:pt x="493" y="1086"/>
                  <a:pt x="493" y="1074"/>
                </a:cubicBezTo>
                <a:cubicBezTo>
                  <a:pt x="493" y="1062"/>
                  <a:pt x="484" y="1052"/>
                  <a:pt x="472" y="1052"/>
                </a:cubicBezTo>
                <a:cubicBezTo>
                  <a:pt x="443" y="1052"/>
                  <a:pt x="443" y="1052"/>
                  <a:pt x="443" y="1052"/>
                </a:cubicBezTo>
                <a:cubicBezTo>
                  <a:pt x="439" y="1052"/>
                  <a:pt x="436" y="1049"/>
                  <a:pt x="436" y="1045"/>
                </a:cubicBezTo>
                <a:cubicBezTo>
                  <a:pt x="436" y="1041"/>
                  <a:pt x="439" y="1037"/>
                  <a:pt x="443" y="1037"/>
                </a:cubicBezTo>
                <a:cubicBezTo>
                  <a:pt x="495" y="1037"/>
                  <a:pt x="495" y="1037"/>
                  <a:pt x="495" y="1037"/>
                </a:cubicBezTo>
                <a:cubicBezTo>
                  <a:pt x="507" y="1037"/>
                  <a:pt x="517" y="1028"/>
                  <a:pt x="517" y="1016"/>
                </a:cubicBezTo>
                <a:cubicBezTo>
                  <a:pt x="517" y="1004"/>
                  <a:pt x="507" y="994"/>
                  <a:pt x="495" y="994"/>
                </a:cubicBezTo>
                <a:cubicBezTo>
                  <a:pt x="438" y="994"/>
                  <a:pt x="438" y="994"/>
                  <a:pt x="438" y="994"/>
                </a:cubicBezTo>
                <a:cubicBezTo>
                  <a:pt x="434" y="994"/>
                  <a:pt x="431" y="991"/>
                  <a:pt x="431" y="987"/>
                </a:cubicBezTo>
                <a:cubicBezTo>
                  <a:pt x="431" y="983"/>
                  <a:pt x="434" y="980"/>
                  <a:pt x="438" y="980"/>
                </a:cubicBezTo>
                <a:cubicBezTo>
                  <a:pt x="551" y="980"/>
                  <a:pt x="551" y="980"/>
                  <a:pt x="551" y="980"/>
                </a:cubicBezTo>
                <a:cubicBezTo>
                  <a:pt x="563" y="980"/>
                  <a:pt x="572" y="970"/>
                  <a:pt x="572" y="958"/>
                </a:cubicBezTo>
                <a:cubicBezTo>
                  <a:pt x="572" y="946"/>
                  <a:pt x="563" y="936"/>
                  <a:pt x="551" y="936"/>
                </a:cubicBezTo>
                <a:cubicBezTo>
                  <a:pt x="446" y="936"/>
                  <a:pt x="446" y="936"/>
                  <a:pt x="446" y="936"/>
                </a:cubicBezTo>
                <a:cubicBezTo>
                  <a:pt x="442" y="936"/>
                  <a:pt x="439" y="933"/>
                  <a:pt x="439" y="929"/>
                </a:cubicBezTo>
                <a:cubicBezTo>
                  <a:pt x="439" y="925"/>
                  <a:pt x="442" y="922"/>
                  <a:pt x="446" y="922"/>
                </a:cubicBezTo>
                <a:cubicBezTo>
                  <a:pt x="593" y="922"/>
                  <a:pt x="593" y="922"/>
                  <a:pt x="593" y="922"/>
                </a:cubicBezTo>
                <a:cubicBezTo>
                  <a:pt x="605" y="922"/>
                  <a:pt x="614" y="912"/>
                  <a:pt x="614" y="900"/>
                </a:cubicBezTo>
                <a:cubicBezTo>
                  <a:pt x="614" y="888"/>
                  <a:pt x="605" y="879"/>
                  <a:pt x="593" y="879"/>
                </a:cubicBezTo>
                <a:cubicBezTo>
                  <a:pt x="417" y="879"/>
                  <a:pt x="417" y="879"/>
                  <a:pt x="417" y="879"/>
                </a:cubicBezTo>
                <a:cubicBezTo>
                  <a:pt x="413" y="879"/>
                  <a:pt x="410" y="875"/>
                  <a:pt x="410" y="871"/>
                </a:cubicBezTo>
                <a:cubicBezTo>
                  <a:pt x="410" y="867"/>
                  <a:pt x="413" y="864"/>
                  <a:pt x="417" y="864"/>
                </a:cubicBezTo>
                <a:cubicBezTo>
                  <a:pt x="607" y="864"/>
                  <a:pt x="607" y="864"/>
                  <a:pt x="607" y="864"/>
                </a:cubicBezTo>
                <a:cubicBezTo>
                  <a:pt x="619" y="864"/>
                  <a:pt x="629" y="854"/>
                  <a:pt x="629" y="842"/>
                </a:cubicBezTo>
                <a:cubicBezTo>
                  <a:pt x="629" y="831"/>
                  <a:pt x="619" y="821"/>
                  <a:pt x="607" y="821"/>
                </a:cubicBezTo>
                <a:cubicBezTo>
                  <a:pt x="377" y="821"/>
                  <a:pt x="377" y="821"/>
                  <a:pt x="377" y="821"/>
                </a:cubicBezTo>
                <a:cubicBezTo>
                  <a:pt x="373" y="821"/>
                  <a:pt x="370" y="818"/>
                  <a:pt x="370" y="814"/>
                </a:cubicBezTo>
                <a:cubicBezTo>
                  <a:pt x="370" y="810"/>
                  <a:pt x="373" y="806"/>
                  <a:pt x="377" y="806"/>
                </a:cubicBezTo>
                <a:cubicBezTo>
                  <a:pt x="529" y="806"/>
                  <a:pt x="529" y="806"/>
                  <a:pt x="529" y="806"/>
                </a:cubicBezTo>
                <a:cubicBezTo>
                  <a:pt x="541" y="806"/>
                  <a:pt x="551" y="797"/>
                  <a:pt x="551" y="785"/>
                </a:cubicBezTo>
                <a:cubicBezTo>
                  <a:pt x="551" y="773"/>
                  <a:pt x="541" y="763"/>
                  <a:pt x="529" y="763"/>
                </a:cubicBezTo>
                <a:cubicBezTo>
                  <a:pt x="337" y="763"/>
                  <a:pt x="337" y="763"/>
                  <a:pt x="337" y="763"/>
                </a:cubicBezTo>
                <a:cubicBezTo>
                  <a:pt x="333" y="763"/>
                  <a:pt x="330" y="760"/>
                  <a:pt x="330" y="756"/>
                </a:cubicBezTo>
                <a:cubicBezTo>
                  <a:pt x="330" y="752"/>
                  <a:pt x="333" y="748"/>
                  <a:pt x="337" y="748"/>
                </a:cubicBezTo>
                <a:cubicBezTo>
                  <a:pt x="353" y="748"/>
                  <a:pt x="353" y="748"/>
                  <a:pt x="353" y="748"/>
                </a:cubicBezTo>
                <a:cubicBezTo>
                  <a:pt x="365" y="748"/>
                  <a:pt x="375" y="739"/>
                  <a:pt x="375" y="727"/>
                </a:cubicBezTo>
                <a:cubicBezTo>
                  <a:pt x="375" y="715"/>
                  <a:pt x="365" y="705"/>
                  <a:pt x="353" y="705"/>
                </a:cubicBezTo>
                <a:cubicBezTo>
                  <a:pt x="273" y="705"/>
                  <a:pt x="273" y="705"/>
                  <a:pt x="273" y="705"/>
                </a:cubicBezTo>
                <a:cubicBezTo>
                  <a:pt x="269" y="705"/>
                  <a:pt x="266" y="702"/>
                  <a:pt x="266" y="698"/>
                </a:cubicBezTo>
                <a:cubicBezTo>
                  <a:pt x="266" y="694"/>
                  <a:pt x="269" y="691"/>
                  <a:pt x="273" y="691"/>
                </a:cubicBezTo>
                <a:cubicBezTo>
                  <a:pt x="276" y="691"/>
                  <a:pt x="276" y="691"/>
                  <a:pt x="276" y="691"/>
                </a:cubicBezTo>
                <a:cubicBezTo>
                  <a:pt x="288" y="691"/>
                  <a:pt x="297" y="681"/>
                  <a:pt x="297" y="669"/>
                </a:cubicBezTo>
                <a:cubicBezTo>
                  <a:pt x="297" y="657"/>
                  <a:pt x="288" y="647"/>
                  <a:pt x="276" y="647"/>
                </a:cubicBezTo>
                <a:cubicBezTo>
                  <a:pt x="236" y="647"/>
                  <a:pt x="236" y="647"/>
                  <a:pt x="236" y="647"/>
                </a:cubicBezTo>
                <a:cubicBezTo>
                  <a:pt x="232" y="647"/>
                  <a:pt x="229" y="644"/>
                  <a:pt x="229" y="640"/>
                </a:cubicBezTo>
                <a:cubicBezTo>
                  <a:pt x="229" y="636"/>
                  <a:pt x="232" y="633"/>
                  <a:pt x="236" y="633"/>
                </a:cubicBezTo>
                <a:cubicBezTo>
                  <a:pt x="266" y="633"/>
                  <a:pt x="266" y="633"/>
                  <a:pt x="266" y="633"/>
                </a:cubicBezTo>
                <a:cubicBezTo>
                  <a:pt x="278" y="633"/>
                  <a:pt x="288" y="623"/>
                  <a:pt x="288" y="611"/>
                </a:cubicBezTo>
                <a:cubicBezTo>
                  <a:pt x="288" y="599"/>
                  <a:pt x="278" y="590"/>
                  <a:pt x="266" y="590"/>
                </a:cubicBezTo>
                <a:cubicBezTo>
                  <a:pt x="190" y="590"/>
                  <a:pt x="190" y="590"/>
                  <a:pt x="190" y="590"/>
                </a:cubicBezTo>
                <a:cubicBezTo>
                  <a:pt x="186" y="590"/>
                  <a:pt x="182" y="586"/>
                  <a:pt x="182" y="582"/>
                </a:cubicBezTo>
                <a:cubicBezTo>
                  <a:pt x="182" y="578"/>
                  <a:pt x="186" y="575"/>
                  <a:pt x="190" y="575"/>
                </a:cubicBezTo>
                <a:cubicBezTo>
                  <a:pt x="381" y="575"/>
                  <a:pt x="381" y="575"/>
                  <a:pt x="381" y="575"/>
                </a:cubicBezTo>
                <a:cubicBezTo>
                  <a:pt x="393" y="575"/>
                  <a:pt x="402" y="565"/>
                  <a:pt x="402" y="553"/>
                </a:cubicBezTo>
                <a:cubicBezTo>
                  <a:pt x="402" y="541"/>
                  <a:pt x="393" y="532"/>
                  <a:pt x="381" y="532"/>
                </a:cubicBezTo>
                <a:cubicBezTo>
                  <a:pt x="162" y="532"/>
                  <a:pt x="162" y="532"/>
                  <a:pt x="162" y="532"/>
                </a:cubicBezTo>
                <a:cubicBezTo>
                  <a:pt x="158" y="532"/>
                  <a:pt x="154" y="529"/>
                  <a:pt x="154" y="524"/>
                </a:cubicBezTo>
                <a:cubicBezTo>
                  <a:pt x="154" y="520"/>
                  <a:pt x="158" y="517"/>
                  <a:pt x="162" y="517"/>
                </a:cubicBezTo>
                <a:cubicBezTo>
                  <a:pt x="433" y="517"/>
                  <a:pt x="433" y="517"/>
                  <a:pt x="433" y="517"/>
                </a:cubicBezTo>
                <a:cubicBezTo>
                  <a:pt x="445" y="517"/>
                  <a:pt x="454" y="507"/>
                  <a:pt x="454" y="496"/>
                </a:cubicBezTo>
                <a:cubicBezTo>
                  <a:pt x="454" y="484"/>
                  <a:pt x="445" y="474"/>
                  <a:pt x="433" y="474"/>
                </a:cubicBezTo>
                <a:cubicBezTo>
                  <a:pt x="180" y="474"/>
                  <a:pt x="180" y="474"/>
                  <a:pt x="180" y="474"/>
                </a:cubicBezTo>
                <a:cubicBezTo>
                  <a:pt x="176" y="474"/>
                  <a:pt x="173" y="471"/>
                  <a:pt x="173" y="467"/>
                </a:cubicBezTo>
                <a:cubicBezTo>
                  <a:pt x="173" y="463"/>
                  <a:pt x="176" y="459"/>
                  <a:pt x="180" y="459"/>
                </a:cubicBezTo>
                <a:cubicBezTo>
                  <a:pt x="518" y="459"/>
                  <a:pt x="518" y="459"/>
                  <a:pt x="518" y="459"/>
                </a:cubicBezTo>
                <a:cubicBezTo>
                  <a:pt x="530" y="459"/>
                  <a:pt x="540" y="450"/>
                  <a:pt x="540" y="438"/>
                </a:cubicBezTo>
                <a:cubicBezTo>
                  <a:pt x="540" y="426"/>
                  <a:pt x="530" y="416"/>
                  <a:pt x="518" y="416"/>
                </a:cubicBezTo>
                <a:cubicBezTo>
                  <a:pt x="164" y="416"/>
                  <a:pt x="164" y="416"/>
                  <a:pt x="164" y="416"/>
                </a:cubicBezTo>
                <a:cubicBezTo>
                  <a:pt x="160" y="416"/>
                  <a:pt x="156" y="413"/>
                  <a:pt x="156" y="409"/>
                </a:cubicBezTo>
                <a:cubicBezTo>
                  <a:pt x="156" y="405"/>
                  <a:pt x="160" y="402"/>
                  <a:pt x="164" y="402"/>
                </a:cubicBezTo>
                <a:cubicBezTo>
                  <a:pt x="522" y="402"/>
                  <a:pt x="522" y="402"/>
                  <a:pt x="522" y="402"/>
                </a:cubicBezTo>
                <a:cubicBezTo>
                  <a:pt x="534" y="402"/>
                  <a:pt x="544" y="392"/>
                  <a:pt x="544" y="380"/>
                </a:cubicBezTo>
                <a:cubicBezTo>
                  <a:pt x="544" y="378"/>
                  <a:pt x="543" y="375"/>
                  <a:pt x="543" y="373"/>
                </a:cubicBezTo>
                <a:cubicBezTo>
                  <a:pt x="625" y="373"/>
                  <a:pt x="625" y="373"/>
                  <a:pt x="625" y="373"/>
                </a:cubicBezTo>
                <a:cubicBezTo>
                  <a:pt x="636" y="373"/>
                  <a:pt x="646" y="363"/>
                  <a:pt x="646" y="351"/>
                </a:cubicBezTo>
                <a:cubicBezTo>
                  <a:pt x="646" y="339"/>
                  <a:pt x="636" y="330"/>
                  <a:pt x="625" y="330"/>
                </a:cubicBezTo>
                <a:cubicBezTo>
                  <a:pt x="601" y="330"/>
                  <a:pt x="601" y="330"/>
                  <a:pt x="601" y="330"/>
                </a:cubicBezTo>
                <a:cubicBezTo>
                  <a:pt x="597" y="330"/>
                  <a:pt x="594" y="326"/>
                  <a:pt x="594" y="322"/>
                </a:cubicBezTo>
                <a:cubicBezTo>
                  <a:pt x="594" y="318"/>
                  <a:pt x="597" y="315"/>
                  <a:pt x="601" y="315"/>
                </a:cubicBezTo>
                <a:cubicBezTo>
                  <a:pt x="721" y="315"/>
                  <a:pt x="721" y="315"/>
                  <a:pt x="721" y="315"/>
                </a:cubicBezTo>
                <a:cubicBezTo>
                  <a:pt x="733" y="315"/>
                  <a:pt x="743" y="305"/>
                  <a:pt x="743" y="294"/>
                </a:cubicBezTo>
                <a:cubicBezTo>
                  <a:pt x="743" y="282"/>
                  <a:pt x="733" y="272"/>
                  <a:pt x="721" y="272"/>
                </a:cubicBezTo>
                <a:cubicBezTo>
                  <a:pt x="600" y="272"/>
                  <a:pt x="600" y="272"/>
                  <a:pt x="600" y="272"/>
                </a:cubicBezTo>
                <a:cubicBezTo>
                  <a:pt x="596" y="272"/>
                  <a:pt x="593" y="269"/>
                  <a:pt x="593" y="265"/>
                </a:cubicBezTo>
                <a:cubicBezTo>
                  <a:pt x="593" y="261"/>
                  <a:pt x="596" y="257"/>
                  <a:pt x="600" y="257"/>
                </a:cubicBezTo>
                <a:cubicBezTo>
                  <a:pt x="734" y="257"/>
                  <a:pt x="734" y="257"/>
                  <a:pt x="734" y="257"/>
                </a:cubicBezTo>
                <a:cubicBezTo>
                  <a:pt x="746" y="257"/>
                  <a:pt x="756" y="248"/>
                  <a:pt x="756" y="236"/>
                </a:cubicBezTo>
                <a:cubicBezTo>
                  <a:pt x="756" y="224"/>
                  <a:pt x="746" y="214"/>
                  <a:pt x="734" y="214"/>
                </a:cubicBezTo>
                <a:cubicBezTo>
                  <a:pt x="581" y="214"/>
                  <a:pt x="581" y="214"/>
                  <a:pt x="581" y="214"/>
                </a:cubicBezTo>
                <a:cubicBezTo>
                  <a:pt x="577" y="214"/>
                  <a:pt x="573" y="211"/>
                  <a:pt x="573" y="207"/>
                </a:cubicBezTo>
                <a:cubicBezTo>
                  <a:pt x="573" y="203"/>
                  <a:pt x="577" y="200"/>
                  <a:pt x="581" y="200"/>
                </a:cubicBezTo>
                <a:cubicBezTo>
                  <a:pt x="749" y="200"/>
                  <a:pt x="749" y="200"/>
                  <a:pt x="749" y="200"/>
                </a:cubicBezTo>
                <a:cubicBezTo>
                  <a:pt x="760" y="200"/>
                  <a:pt x="770" y="190"/>
                  <a:pt x="770" y="178"/>
                </a:cubicBezTo>
                <a:cubicBezTo>
                  <a:pt x="770" y="166"/>
                  <a:pt x="760" y="156"/>
                  <a:pt x="749" y="156"/>
                </a:cubicBezTo>
                <a:cubicBezTo>
                  <a:pt x="561" y="156"/>
                  <a:pt x="561" y="156"/>
                  <a:pt x="561" y="156"/>
                </a:cubicBezTo>
                <a:cubicBezTo>
                  <a:pt x="557" y="156"/>
                  <a:pt x="554" y="153"/>
                  <a:pt x="554" y="149"/>
                </a:cubicBezTo>
                <a:cubicBezTo>
                  <a:pt x="554" y="145"/>
                  <a:pt x="557" y="142"/>
                  <a:pt x="561" y="142"/>
                </a:cubicBezTo>
                <a:cubicBezTo>
                  <a:pt x="754" y="142"/>
                  <a:pt x="754" y="142"/>
                  <a:pt x="754" y="142"/>
                </a:cubicBezTo>
                <a:cubicBezTo>
                  <a:pt x="766" y="142"/>
                  <a:pt x="776" y="132"/>
                  <a:pt x="776" y="120"/>
                </a:cubicBezTo>
                <a:cubicBezTo>
                  <a:pt x="776" y="108"/>
                  <a:pt x="766" y="99"/>
                  <a:pt x="754" y="99"/>
                </a:cubicBezTo>
                <a:cubicBezTo>
                  <a:pt x="622" y="99"/>
                  <a:pt x="622" y="99"/>
                  <a:pt x="622" y="99"/>
                </a:cubicBezTo>
                <a:cubicBezTo>
                  <a:pt x="618" y="99"/>
                  <a:pt x="614" y="95"/>
                  <a:pt x="614" y="91"/>
                </a:cubicBezTo>
                <a:cubicBezTo>
                  <a:pt x="614" y="87"/>
                  <a:pt x="618" y="84"/>
                  <a:pt x="622" y="84"/>
                </a:cubicBezTo>
                <a:cubicBezTo>
                  <a:pt x="1237" y="84"/>
                  <a:pt x="1237" y="84"/>
                  <a:pt x="1237" y="84"/>
                </a:cubicBezTo>
                <a:cubicBezTo>
                  <a:pt x="1241" y="84"/>
                  <a:pt x="1244" y="87"/>
                  <a:pt x="1244" y="91"/>
                </a:cubicBezTo>
                <a:cubicBezTo>
                  <a:pt x="1244" y="95"/>
                  <a:pt x="1241" y="99"/>
                  <a:pt x="1237" y="99"/>
                </a:cubicBezTo>
                <a:cubicBezTo>
                  <a:pt x="1225" y="99"/>
                  <a:pt x="1225" y="99"/>
                  <a:pt x="1225" y="99"/>
                </a:cubicBezTo>
                <a:cubicBezTo>
                  <a:pt x="1213" y="99"/>
                  <a:pt x="1203" y="108"/>
                  <a:pt x="1203" y="120"/>
                </a:cubicBezTo>
                <a:cubicBezTo>
                  <a:pt x="1203" y="132"/>
                  <a:pt x="1213" y="142"/>
                  <a:pt x="1225" y="142"/>
                </a:cubicBezTo>
                <a:cubicBezTo>
                  <a:pt x="1693" y="142"/>
                  <a:pt x="1693" y="142"/>
                  <a:pt x="1693" y="142"/>
                </a:cubicBezTo>
                <a:cubicBezTo>
                  <a:pt x="1697" y="142"/>
                  <a:pt x="1701" y="145"/>
                  <a:pt x="1701" y="149"/>
                </a:cubicBezTo>
                <a:cubicBezTo>
                  <a:pt x="1701" y="153"/>
                  <a:pt x="1697" y="156"/>
                  <a:pt x="1693" y="156"/>
                </a:cubicBezTo>
                <a:cubicBezTo>
                  <a:pt x="1075" y="156"/>
                  <a:pt x="1075" y="156"/>
                  <a:pt x="1075" y="156"/>
                </a:cubicBezTo>
                <a:cubicBezTo>
                  <a:pt x="1063" y="156"/>
                  <a:pt x="1054" y="166"/>
                  <a:pt x="1054" y="178"/>
                </a:cubicBezTo>
                <a:cubicBezTo>
                  <a:pt x="1054" y="190"/>
                  <a:pt x="1063" y="200"/>
                  <a:pt x="1075" y="200"/>
                </a:cubicBezTo>
                <a:cubicBezTo>
                  <a:pt x="1686" y="200"/>
                  <a:pt x="1686" y="200"/>
                  <a:pt x="1686" y="200"/>
                </a:cubicBezTo>
                <a:cubicBezTo>
                  <a:pt x="1690" y="200"/>
                  <a:pt x="1693" y="203"/>
                  <a:pt x="1693" y="207"/>
                </a:cubicBezTo>
                <a:cubicBezTo>
                  <a:pt x="1693" y="211"/>
                  <a:pt x="1690" y="214"/>
                  <a:pt x="1686" y="214"/>
                </a:cubicBezTo>
                <a:cubicBezTo>
                  <a:pt x="1145" y="214"/>
                  <a:pt x="1145" y="214"/>
                  <a:pt x="1145" y="214"/>
                </a:cubicBezTo>
                <a:cubicBezTo>
                  <a:pt x="1133" y="214"/>
                  <a:pt x="1123" y="224"/>
                  <a:pt x="1123" y="236"/>
                </a:cubicBezTo>
                <a:cubicBezTo>
                  <a:pt x="1123" y="248"/>
                  <a:pt x="1133" y="257"/>
                  <a:pt x="1145" y="257"/>
                </a:cubicBezTo>
                <a:cubicBezTo>
                  <a:pt x="1683" y="257"/>
                  <a:pt x="1683" y="257"/>
                  <a:pt x="1683" y="257"/>
                </a:cubicBezTo>
                <a:cubicBezTo>
                  <a:pt x="1687" y="257"/>
                  <a:pt x="1691" y="261"/>
                  <a:pt x="1691" y="265"/>
                </a:cubicBezTo>
                <a:cubicBezTo>
                  <a:pt x="1691" y="269"/>
                  <a:pt x="1687" y="272"/>
                  <a:pt x="1683" y="272"/>
                </a:cubicBezTo>
                <a:cubicBezTo>
                  <a:pt x="940" y="272"/>
                  <a:pt x="940" y="272"/>
                  <a:pt x="940" y="272"/>
                </a:cubicBezTo>
                <a:cubicBezTo>
                  <a:pt x="929" y="272"/>
                  <a:pt x="919" y="282"/>
                  <a:pt x="919" y="294"/>
                </a:cubicBezTo>
                <a:cubicBezTo>
                  <a:pt x="919" y="305"/>
                  <a:pt x="929" y="315"/>
                  <a:pt x="940" y="315"/>
                </a:cubicBezTo>
                <a:cubicBezTo>
                  <a:pt x="1553" y="315"/>
                  <a:pt x="1553" y="315"/>
                  <a:pt x="1553" y="315"/>
                </a:cubicBezTo>
                <a:cubicBezTo>
                  <a:pt x="1557" y="315"/>
                  <a:pt x="1561" y="318"/>
                  <a:pt x="1561" y="322"/>
                </a:cubicBezTo>
                <a:cubicBezTo>
                  <a:pt x="1561" y="326"/>
                  <a:pt x="1557" y="330"/>
                  <a:pt x="1553" y="330"/>
                </a:cubicBezTo>
                <a:cubicBezTo>
                  <a:pt x="888" y="330"/>
                  <a:pt x="888" y="330"/>
                  <a:pt x="888" y="330"/>
                </a:cubicBezTo>
                <a:cubicBezTo>
                  <a:pt x="876" y="330"/>
                  <a:pt x="867" y="339"/>
                  <a:pt x="867" y="351"/>
                </a:cubicBezTo>
                <a:cubicBezTo>
                  <a:pt x="867" y="354"/>
                  <a:pt x="867" y="356"/>
                  <a:pt x="868" y="35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5946756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9238619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1594122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753572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625369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4722716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20131481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84507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2" y="2117165"/>
            <a:ext cx="8229535" cy="1837298"/>
          </a:xfrm>
          <a:noFill/>
        </p:spPr>
        <p:txBody>
          <a:bodyPr lIns="146304" tIns="91440" rIns="146304" bIns="91440" anchor="t" anchorCtr="0"/>
          <a:lstStyle>
            <a:lvl1pPr>
              <a:defRPr sz="5400" spc="-100" baseline="0">
                <a:gradFill>
                  <a:gsLst>
                    <a:gs pos="3333">
                      <a:schemeClr val="tx2"/>
                    </a:gs>
                    <a:gs pos="39000">
                      <a:schemeClr val="tx2"/>
                    </a:gs>
                  </a:gsLst>
                  <a:lin ang="5400000" scaled="0"/>
                </a:gradFill>
              </a:defRPr>
            </a:lvl1pPr>
          </a:lstStyle>
          <a:p>
            <a:r>
              <a:rPr lang="en-US" dirty="0"/>
              <a:t>Presentation title</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7518" y="6161442"/>
            <a:ext cx="1645920" cy="353658"/>
          </a:xfrm>
          <a:prstGeom prst="rect">
            <a:avLst/>
          </a:prstGeom>
        </p:spPr>
      </p:pic>
    </p:spTree>
    <p:extLst>
      <p:ext uri="{BB962C8B-B14F-4D97-AF65-F5344CB8AC3E}">
        <p14:creationId xmlns:p14="http://schemas.microsoft.com/office/powerpoint/2010/main" val="28860535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93445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69283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2888"/>
            <a:ext cx="11856403"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a:t>
            </a:r>
            <a:r>
              <a:rPr lang="en-US" sz="700" baseline="0" dirty="0">
                <a:gradFill>
                  <a:gsLst>
                    <a:gs pos="0">
                      <a:schemeClr val="tx1"/>
                    </a:gs>
                    <a:gs pos="100000">
                      <a:schemeClr val="tx1"/>
                    </a:gs>
                  </a:gsLst>
                  <a:lin ang="5400000" scaled="0"/>
                </a:gradFill>
                <a:cs typeface="Segoe UI" pitchFamily="34" charset="0"/>
              </a:rPr>
              <a:t> Copyright</a:t>
            </a:r>
            <a:r>
              <a:rPr lang="en-US" sz="700" dirty="0">
                <a:gradFill>
                  <a:gsLst>
                    <a:gs pos="0">
                      <a:schemeClr val="tx1"/>
                    </a:gs>
                    <a:gs pos="100000">
                      <a:schemeClr val="tx1"/>
                    </a:gs>
                  </a:gsLst>
                  <a:lin ang="5400000" scaled="0"/>
                </a:gradFill>
                <a:cs typeface="Segoe UI" pitchFamily="34" charset="0"/>
              </a:rPr>
              <a:t> Microsoft Corporation. All rights reserved. </a:t>
            </a:r>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9230" y="3145040"/>
            <a:ext cx="3288506" cy="704444"/>
          </a:xfrm>
          <a:prstGeom prst="rect">
            <a:avLst/>
          </a:prstGeom>
        </p:spPr>
      </p:pic>
    </p:spTree>
    <p:extLst>
      <p:ext uri="{BB962C8B-B14F-4D97-AF65-F5344CB8AC3E}">
        <p14:creationId xmlns:p14="http://schemas.microsoft.com/office/powerpoint/2010/main" val="3928358739"/>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5309969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896368022"/>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Title &amp; Non-bulleted text Green">
    <p:bg>
      <p:bgPr>
        <a:solidFill>
          <a:srgbClr val="89C40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4638" y="296897"/>
            <a:ext cx="5943599" cy="1292662"/>
          </a:xfrm>
        </p:spPr>
        <p:txBody>
          <a:bodyPr/>
          <a:lstStyle>
            <a:lvl1pPr marL="0" indent="0">
              <a:buNone/>
              <a:defRPr sz="4000">
                <a:gradFill>
                  <a:gsLst>
                    <a:gs pos="15000">
                      <a:srgbClr val="1E1E1E"/>
                    </a:gs>
                    <a:gs pos="49000">
                      <a:srgbClr val="1E1E1E"/>
                    </a:gs>
                  </a:gsLst>
                  <a:lin ang="5400000" scaled="0"/>
                </a:gradFill>
              </a:defRPr>
            </a:lvl1pPr>
            <a:lvl2pPr marL="0" indent="0">
              <a:buFontTx/>
              <a:buNone/>
              <a:defRPr sz="2000">
                <a:gradFill>
                  <a:gsLst>
                    <a:gs pos="73750">
                      <a:schemeClr val="bg1"/>
                    </a:gs>
                    <a:gs pos="36000">
                      <a:schemeClr val="bg1"/>
                    </a:gs>
                  </a:gsLst>
                  <a:lin ang="5400000" scaled="0"/>
                </a:gradFill>
              </a:defRPr>
            </a:lvl2pPr>
            <a:lvl3pPr marL="228600" indent="0">
              <a:buNone/>
              <a:defRPr/>
            </a:lvl3pPr>
            <a:lvl4pPr marL="457200" indent="0">
              <a:buNone/>
              <a:defRPr/>
            </a:lvl4pPr>
            <a:lvl5pPr marL="685800" indent="0">
              <a:buNone/>
              <a:defRPr/>
            </a:lvl5pPr>
          </a:lstStyle>
          <a:p>
            <a:pPr lvl="0"/>
            <a:r>
              <a:rPr lang="en-US"/>
              <a:t>Click to edit Master text styles</a:t>
            </a:r>
          </a:p>
        </p:txBody>
      </p:sp>
      <p:pic>
        <p:nvPicPr>
          <p:cNvPr id="4" name="Picture 2" descr="cropped16x9_code.jpg"/>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6221413" y="0"/>
            <a:ext cx="6215062" cy="699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 Placeholder 7"/>
          <p:cNvSpPr>
            <a:spLocks noGrp="1"/>
          </p:cNvSpPr>
          <p:nvPr>
            <p:ph type="body" sz="quarter" idx="11"/>
          </p:nvPr>
        </p:nvSpPr>
        <p:spPr>
          <a:xfrm>
            <a:off x="274638" y="1668463"/>
            <a:ext cx="5852160" cy="572464"/>
          </a:xfrm>
        </p:spPr>
        <p:txBody>
          <a:bodyPr/>
          <a:lstStyle>
            <a:lvl1pPr marL="0" indent="0">
              <a:buNone/>
              <a:defRPr sz="2800">
                <a:gradFill>
                  <a:gsLst>
                    <a:gs pos="15000">
                      <a:srgbClr val="1E1E1E"/>
                    </a:gs>
                    <a:gs pos="49000">
                      <a:srgbClr val="1E1E1E"/>
                    </a:gs>
                  </a:gsLst>
                  <a:lin ang="5400000" scaled="0"/>
                </a:gradFill>
              </a:defRPr>
            </a:lvl1pPr>
          </a:lstStyle>
          <a:p>
            <a:pPr lvl="0"/>
            <a:r>
              <a:rPr lang="en-US"/>
              <a:t>Click to edit Master text styles</a:t>
            </a:r>
          </a:p>
        </p:txBody>
      </p:sp>
    </p:spTree>
    <p:extLst>
      <p:ext uri="{BB962C8B-B14F-4D97-AF65-F5344CB8AC3E}">
        <p14:creationId xmlns:p14="http://schemas.microsoft.com/office/powerpoint/2010/main" val="3359205937"/>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641592024"/>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5943600" cy="1828786"/>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5943600"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6" name="Group 5"/>
          <p:cNvGrpSpPr>
            <a:grpSpLocks noChangeAspect="1"/>
          </p:cNvGrpSpPr>
          <p:nvPr userDrawn="1"/>
        </p:nvGrpSpPr>
        <p:grpSpPr bwMode="gray">
          <a:xfrm>
            <a:off x="457518" y="6161741"/>
            <a:ext cx="1681413" cy="360979"/>
            <a:chOff x="457200" y="1643393"/>
            <a:chExt cx="4492753" cy="964540"/>
          </a:xfrm>
        </p:grpSpPr>
        <p:pic>
          <p:nvPicPr>
            <p:cNvPr id="8" name="Picture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gray">
            <a:xfrm>
              <a:off x="457200" y="1643393"/>
              <a:ext cx="964540" cy="964540"/>
            </a:xfrm>
            <a:prstGeom prst="rect">
              <a:avLst/>
            </a:prstGeom>
          </p:spPr>
        </p:pic>
        <p:sp>
          <p:nvSpPr>
            <p:cNvPr id="10"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7" name="Freeform 6"/>
          <p:cNvSpPr>
            <a:spLocks noEditPoints="1"/>
          </p:cNvSpPr>
          <p:nvPr userDrawn="1"/>
        </p:nvSpPr>
        <p:spPr bwMode="auto">
          <a:xfrm>
            <a:off x="5943600" y="2145489"/>
            <a:ext cx="6218238" cy="3637774"/>
          </a:xfrm>
          <a:custGeom>
            <a:avLst/>
            <a:gdLst>
              <a:gd name="T0" fmla="*/ 1776 w 2020"/>
              <a:gd name="T1" fmla="*/ 1074 h 1182"/>
              <a:gd name="T2" fmla="*/ 1629 w 2020"/>
              <a:gd name="T3" fmla="*/ 1146 h 1182"/>
              <a:gd name="T4" fmla="*/ 1498 w 2020"/>
              <a:gd name="T5" fmla="*/ 1016 h 1182"/>
              <a:gd name="T6" fmla="*/ 1543 w 2020"/>
              <a:gd name="T7" fmla="*/ 901 h 1182"/>
              <a:gd name="T8" fmla="*/ 1585 w 2020"/>
              <a:gd name="T9" fmla="*/ 785 h 1182"/>
              <a:gd name="T10" fmla="*/ 1314 w 2020"/>
              <a:gd name="T11" fmla="*/ 756 h 1182"/>
              <a:gd name="T12" fmla="*/ 1061 w 2020"/>
              <a:gd name="T13" fmla="*/ 640 h 1182"/>
              <a:gd name="T14" fmla="*/ 1032 w 2020"/>
              <a:gd name="T15" fmla="*/ 525 h 1182"/>
              <a:gd name="T16" fmla="*/ 848 w 2020"/>
              <a:gd name="T17" fmla="*/ 409 h 1182"/>
              <a:gd name="T18" fmla="*/ 1553 w 2020"/>
              <a:gd name="T19" fmla="*/ 301 h 1182"/>
              <a:gd name="T20" fmla="*/ 1686 w 2020"/>
              <a:gd name="T21" fmla="*/ 185 h 1182"/>
              <a:gd name="T22" fmla="*/ 1237 w 2020"/>
              <a:gd name="T23" fmla="*/ 70 h 1182"/>
              <a:gd name="T24" fmla="*/ 749 w 2020"/>
              <a:gd name="T25" fmla="*/ 185 h 1182"/>
              <a:gd name="T26" fmla="*/ 721 w 2020"/>
              <a:gd name="T27" fmla="*/ 301 h 1182"/>
              <a:gd name="T28" fmla="*/ 366 w 2020"/>
              <a:gd name="T29" fmla="*/ 344 h 1182"/>
              <a:gd name="T30" fmla="*/ 237 w 2020"/>
              <a:gd name="T31" fmla="*/ 228 h 1182"/>
              <a:gd name="T32" fmla="*/ 318 w 2020"/>
              <a:gd name="T33" fmla="*/ 38 h 1182"/>
              <a:gd name="T34" fmla="*/ 353 w 2020"/>
              <a:gd name="T35" fmla="*/ 264 h 1182"/>
              <a:gd name="T36" fmla="*/ 497 w 2020"/>
              <a:gd name="T37" fmla="*/ 373 h 1182"/>
              <a:gd name="T38" fmla="*/ 180 w 2020"/>
              <a:gd name="T39" fmla="*/ 488 h 1182"/>
              <a:gd name="T40" fmla="*/ 190 w 2020"/>
              <a:gd name="T41" fmla="*/ 604 h 1182"/>
              <a:gd name="T42" fmla="*/ 273 w 2020"/>
              <a:gd name="T43" fmla="*/ 720 h 1182"/>
              <a:gd name="T44" fmla="*/ 377 w 2020"/>
              <a:gd name="T45" fmla="*/ 835 h 1182"/>
              <a:gd name="T46" fmla="*/ 446 w 2020"/>
              <a:gd name="T47" fmla="*/ 951 h 1182"/>
              <a:gd name="T48" fmla="*/ 443 w 2020"/>
              <a:gd name="T49" fmla="*/ 1066 h 1182"/>
              <a:gd name="T50" fmla="*/ 955 w 2020"/>
              <a:gd name="T51" fmla="*/ 1030 h 1182"/>
              <a:gd name="T52" fmla="*/ 912 w 2020"/>
              <a:gd name="T53" fmla="*/ 900 h 1182"/>
              <a:gd name="T54" fmla="*/ 898 w 2020"/>
              <a:gd name="T55" fmla="*/ 785 h 1182"/>
              <a:gd name="T56" fmla="*/ 755 w 2020"/>
              <a:gd name="T57" fmla="*/ 669 h 1182"/>
              <a:gd name="T58" fmla="*/ 798 w 2020"/>
              <a:gd name="T59" fmla="*/ 553 h 1182"/>
              <a:gd name="T60" fmla="*/ 761 w 2020"/>
              <a:gd name="T61" fmla="*/ 438 h 1182"/>
              <a:gd name="T62" fmla="*/ 1592 w 2020"/>
              <a:gd name="T63" fmla="*/ 388 h 1182"/>
              <a:gd name="T64" fmla="*/ 1553 w 2020"/>
              <a:gd name="T65" fmla="*/ 503 h 1182"/>
              <a:gd name="T66" fmla="*/ 1526 w 2020"/>
              <a:gd name="T67" fmla="*/ 619 h 1182"/>
              <a:gd name="T68" fmla="*/ 1454 w 2020"/>
              <a:gd name="T69" fmla="*/ 734 h 1182"/>
              <a:gd name="T70" fmla="*/ 1623 w 2020"/>
              <a:gd name="T71" fmla="*/ 792 h 1182"/>
              <a:gd name="T72" fmla="*/ 1681 w 2020"/>
              <a:gd name="T73" fmla="*/ 879 h 1182"/>
              <a:gd name="T74" fmla="*/ 1712 w 2020"/>
              <a:gd name="T75" fmla="*/ 995 h 1182"/>
              <a:gd name="T76" fmla="*/ 1658 w 2020"/>
              <a:gd name="T77" fmla="*/ 1110 h 1182"/>
              <a:gd name="T78" fmla="*/ 1824 w 2020"/>
              <a:gd name="T79" fmla="*/ 1081 h 1182"/>
              <a:gd name="T80" fmla="*/ 2020 w 2020"/>
              <a:gd name="T81" fmla="*/ 870 h 1182"/>
              <a:gd name="T82" fmla="*/ 969 w 2020"/>
              <a:gd name="T83" fmla="*/ 459 h 1182"/>
              <a:gd name="T84" fmla="*/ 860 w 2020"/>
              <a:gd name="T85" fmla="*/ 575 h 1182"/>
              <a:gd name="T86" fmla="*/ 1046 w 2020"/>
              <a:gd name="T87" fmla="*/ 691 h 1182"/>
              <a:gd name="T88" fmla="*/ 1049 w 2020"/>
              <a:gd name="T89" fmla="*/ 806 h 1182"/>
              <a:gd name="T90" fmla="*/ 1017 w 2020"/>
              <a:gd name="T91" fmla="*/ 922 h 1182"/>
              <a:gd name="T92" fmla="*/ 1017 w 2020"/>
              <a:gd name="T93" fmla="*/ 1066 h 1182"/>
              <a:gd name="T94" fmla="*/ 495 w 2020"/>
              <a:gd name="T95" fmla="*/ 1037 h 1182"/>
              <a:gd name="T96" fmla="*/ 593 w 2020"/>
              <a:gd name="T97" fmla="*/ 922 h 1182"/>
              <a:gd name="T98" fmla="*/ 529 w 2020"/>
              <a:gd name="T99" fmla="*/ 806 h 1182"/>
              <a:gd name="T100" fmla="*/ 276 w 2020"/>
              <a:gd name="T101" fmla="*/ 691 h 1182"/>
              <a:gd name="T102" fmla="*/ 381 w 2020"/>
              <a:gd name="T103" fmla="*/ 575 h 1182"/>
              <a:gd name="T104" fmla="*/ 518 w 2020"/>
              <a:gd name="T105" fmla="*/ 459 h 1182"/>
              <a:gd name="T106" fmla="*/ 601 w 2020"/>
              <a:gd name="T107" fmla="*/ 330 h 1182"/>
              <a:gd name="T108" fmla="*/ 581 w 2020"/>
              <a:gd name="T109" fmla="*/ 214 h 1182"/>
              <a:gd name="T110" fmla="*/ 622 w 2020"/>
              <a:gd name="T111" fmla="*/ 99 h 1182"/>
              <a:gd name="T112" fmla="*/ 1075 w 2020"/>
              <a:gd name="T113" fmla="*/ 156 h 1182"/>
              <a:gd name="T114" fmla="*/ 940 w 2020"/>
              <a:gd name="T115" fmla="*/ 272 h 1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020" h="1182">
                <a:moveTo>
                  <a:pt x="2001" y="851"/>
                </a:moveTo>
                <a:cubicBezTo>
                  <a:pt x="1990" y="851"/>
                  <a:pt x="1982" y="860"/>
                  <a:pt x="1982" y="870"/>
                </a:cubicBezTo>
                <a:cubicBezTo>
                  <a:pt x="1982" y="878"/>
                  <a:pt x="1987" y="885"/>
                  <a:pt x="1994" y="887"/>
                </a:cubicBezTo>
                <a:cubicBezTo>
                  <a:pt x="1988" y="947"/>
                  <a:pt x="1938" y="995"/>
                  <a:pt x="1876" y="995"/>
                </a:cubicBezTo>
                <a:cubicBezTo>
                  <a:pt x="1791" y="995"/>
                  <a:pt x="1791" y="995"/>
                  <a:pt x="1791" y="995"/>
                </a:cubicBezTo>
                <a:cubicBezTo>
                  <a:pt x="1779" y="995"/>
                  <a:pt x="1770" y="1004"/>
                  <a:pt x="1770" y="1016"/>
                </a:cubicBezTo>
                <a:cubicBezTo>
                  <a:pt x="1770" y="1028"/>
                  <a:pt x="1779" y="1038"/>
                  <a:pt x="1791" y="1038"/>
                </a:cubicBezTo>
                <a:cubicBezTo>
                  <a:pt x="1843" y="1038"/>
                  <a:pt x="1843" y="1038"/>
                  <a:pt x="1843" y="1038"/>
                </a:cubicBezTo>
                <a:cubicBezTo>
                  <a:pt x="1847" y="1038"/>
                  <a:pt x="1850" y="1041"/>
                  <a:pt x="1850" y="1045"/>
                </a:cubicBezTo>
                <a:cubicBezTo>
                  <a:pt x="1850" y="1049"/>
                  <a:pt x="1847" y="1052"/>
                  <a:pt x="1843" y="1052"/>
                </a:cubicBezTo>
                <a:cubicBezTo>
                  <a:pt x="1797" y="1052"/>
                  <a:pt x="1797" y="1052"/>
                  <a:pt x="1797" y="1052"/>
                </a:cubicBezTo>
                <a:cubicBezTo>
                  <a:pt x="1785" y="1052"/>
                  <a:pt x="1776" y="1062"/>
                  <a:pt x="1776" y="1074"/>
                </a:cubicBezTo>
                <a:cubicBezTo>
                  <a:pt x="1776" y="1086"/>
                  <a:pt x="1785" y="1096"/>
                  <a:pt x="1797" y="1096"/>
                </a:cubicBezTo>
                <a:cubicBezTo>
                  <a:pt x="1824" y="1096"/>
                  <a:pt x="1824" y="1096"/>
                  <a:pt x="1824" y="1096"/>
                </a:cubicBezTo>
                <a:cubicBezTo>
                  <a:pt x="1828" y="1096"/>
                  <a:pt x="1832" y="1099"/>
                  <a:pt x="1832" y="1103"/>
                </a:cubicBezTo>
                <a:cubicBezTo>
                  <a:pt x="1832" y="1107"/>
                  <a:pt x="1828" y="1110"/>
                  <a:pt x="1824" y="1110"/>
                </a:cubicBezTo>
                <a:cubicBezTo>
                  <a:pt x="1766" y="1110"/>
                  <a:pt x="1766" y="1110"/>
                  <a:pt x="1766" y="1110"/>
                </a:cubicBezTo>
                <a:cubicBezTo>
                  <a:pt x="1754" y="1110"/>
                  <a:pt x="1744" y="1120"/>
                  <a:pt x="1744" y="1132"/>
                </a:cubicBezTo>
                <a:cubicBezTo>
                  <a:pt x="1744" y="1144"/>
                  <a:pt x="1754" y="1153"/>
                  <a:pt x="1766" y="1153"/>
                </a:cubicBezTo>
                <a:cubicBezTo>
                  <a:pt x="1789" y="1153"/>
                  <a:pt x="1789" y="1153"/>
                  <a:pt x="1789" y="1153"/>
                </a:cubicBezTo>
                <a:cubicBezTo>
                  <a:pt x="1793" y="1153"/>
                  <a:pt x="1797" y="1157"/>
                  <a:pt x="1797" y="1161"/>
                </a:cubicBezTo>
                <a:cubicBezTo>
                  <a:pt x="1797" y="1165"/>
                  <a:pt x="1793" y="1168"/>
                  <a:pt x="1789" y="1168"/>
                </a:cubicBezTo>
                <a:cubicBezTo>
                  <a:pt x="1650" y="1168"/>
                  <a:pt x="1650" y="1168"/>
                  <a:pt x="1650" y="1168"/>
                </a:cubicBezTo>
                <a:cubicBezTo>
                  <a:pt x="1638" y="1168"/>
                  <a:pt x="1629" y="1158"/>
                  <a:pt x="1629" y="1146"/>
                </a:cubicBezTo>
                <a:cubicBezTo>
                  <a:pt x="1629" y="1134"/>
                  <a:pt x="1638" y="1125"/>
                  <a:pt x="1650" y="1125"/>
                </a:cubicBezTo>
                <a:cubicBezTo>
                  <a:pt x="1658" y="1125"/>
                  <a:pt x="1658" y="1125"/>
                  <a:pt x="1658" y="1125"/>
                </a:cubicBezTo>
                <a:cubicBezTo>
                  <a:pt x="1670" y="1125"/>
                  <a:pt x="1680" y="1115"/>
                  <a:pt x="1680" y="1103"/>
                </a:cubicBezTo>
                <a:cubicBezTo>
                  <a:pt x="1680" y="1091"/>
                  <a:pt x="1670" y="1081"/>
                  <a:pt x="1658" y="1081"/>
                </a:cubicBezTo>
                <a:cubicBezTo>
                  <a:pt x="1635" y="1081"/>
                  <a:pt x="1635" y="1081"/>
                  <a:pt x="1635" y="1081"/>
                </a:cubicBezTo>
                <a:cubicBezTo>
                  <a:pt x="1631" y="1081"/>
                  <a:pt x="1628" y="1078"/>
                  <a:pt x="1628" y="1074"/>
                </a:cubicBezTo>
                <a:cubicBezTo>
                  <a:pt x="1628" y="1070"/>
                  <a:pt x="1631" y="1067"/>
                  <a:pt x="1635" y="1067"/>
                </a:cubicBezTo>
                <a:cubicBezTo>
                  <a:pt x="1693" y="1067"/>
                  <a:pt x="1693" y="1067"/>
                  <a:pt x="1693" y="1067"/>
                </a:cubicBezTo>
                <a:cubicBezTo>
                  <a:pt x="1705" y="1067"/>
                  <a:pt x="1715" y="1057"/>
                  <a:pt x="1715" y="1045"/>
                </a:cubicBezTo>
                <a:cubicBezTo>
                  <a:pt x="1715" y="1033"/>
                  <a:pt x="1705" y="1024"/>
                  <a:pt x="1693" y="1024"/>
                </a:cubicBezTo>
                <a:cubicBezTo>
                  <a:pt x="1505" y="1024"/>
                  <a:pt x="1505" y="1024"/>
                  <a:pt x="1505" y="1024"/>
                </a:cubicBezTo>
                <a:cubicBezTo>
                  <a:pt x="1501" y="1024"/>
                  <a:pt x="1498" y="1020"/>
                  <a:pt x="1498" y="1016"/>
                </a:cubicBezTo>
                <a:cubicBezTo>
                  <a:pt x="1498" y="1012"/>
                  <a:pt x="1501" y="1009"/>
                  <a:pt x="1505" y="1009"/>
                </a:cubicBezTo>
                <a:cubicBezTo>
                  <a:pt x="1712" y="1009"/>
                  <a:pt x="1712" y="1009"/>
                  <a:pt x="1712" y="1009"/>
                </a:cubicBezTo>
                <a:cubicBezTo>
                  <a:pt x="1724" y="1009"/>
                  <a:pt x="1733" y="999"/>
                  <a:pt x="1733" y="987"/>
                </a:cubicBezTo>
                <a:cubicBezTo>
                  <a:pt x="1733" y="975"/>
                  <a:pt x="1724" y="966"/>
                  <a:pt x="1712" y="966"/>
                </a:cubicBezTo>
                <a:cubicBezTo>
                  <a:pt x="1504" y="966"/>
                  <a:pt x="1504" y="966"/>
                  <a:pt x="1504" y="966"/>
                </a:cubicBezTo>
                <a:cubicBezTo>
                  <a:pt x="1500" y="966"/>
                  <a:pt x="1496" y="962"/>
                  <a:pt x="1496" y="958"/>
                </a:cubicBezTo>
                <a:cubicBezTo>
                  <a:pt x="1496" y="954"/>
                  <a:pt x="1500" y="951"/>
                  <a:pt x="1504" y="951"/>
                </a:cubicBezTo>
                <a:cubicBezTo>
                  <a:pt x="1697" y="951"/>
                  <a:pt x="1697" y="951"/>
                  <a:pt x="1697" y="951"/>
                </a:cubicBezTo>
                <a:cubicBezTo>
                  <a:pt x="1709" y="951"/>
                  <a:pt x="1718" y="941"/>
                  <a:pt x="1718" y="929"/>
                </a:cubicBezTo>
                <a:cubicBezTo>
                  <a:pt x="1718" y="918"/>
                  <a:pt x="1709" y="908"/>
                  <a:pt x="1697" y="908"/>
                </a:cubicBezTo>
                <a:cubicBezTo>
                  <a:pt x="1550" y="908"/>
                  <a:pt x="1550" y="908"/>
                  <a:pt x="1550" y="908"/>
                </a:cubicBezTo>
                <a:cubicBezTo>
                  <a:pt x="1546" y="908"/>
                  <a:pt x="1543" y="905"/>
                  <a:pt x="1543" y="901"/>
                </a:cubicBezTo>
                <a:cubicBezTo>
                  <a:pt x="1543" y="897"/>
                  <a:pt x="1546" y="893"/>
                  <a:pt x="1550" y="893"/>
                </a:cubicBezTo>
                <a:cubicBezTo>
                  <a:pt x="1681" y="893"/>
                  <a:pt x="1681" y="893"/>
                  <a:pt x="1681" y="893"/>
                </a:cubicBezTo>
                <a:cubicBezTo>
                  <a:pt x="1701" y="893"/>
                  <a:pt x="1718" y="877"/>
                  <a:pt x="1718" y="857"/>
                </a:cubicBezTo>
                <a:cubicBezTo>
                  <a:pt x="1718" y="837"/>
                  <a:pt x="1701" y="821"/>
                  <a:pt x="1681" y="821"/>
                </a:cubicBezTo>
                <a:cubicBezTo>
                  <a:pt x="1673" y="821"/>
                  <a:pt x="1673" y="821"/>
                  <a:pt x="1673" y="821"/>
                </a:cubicBezTo>
                <a:cubicBezTo>
                  <a:pt x="1669" y="821"/>
                  <a:pt x="1666" y="818"/>
                  <a:pt x="1666" y="814"/>
                </a:cubicBezTo>
                <a:cubicBezTo>
                  <a:pt x="1666" y="810"/>
                  <a:pt x="1669" y="807"/>
                  <a:pt x="1673" y="807"/>
                </a:cubicBezTo>
                <a:cubicBezTo>
                  <a:pt x="1683" y="807"/>
                  <a:pt x="1683" y="807"/>
                  <a:pt x="1683" y="807"/>
                </a:cubicBezTo>
                <a:cubicBezTo>
                  <a:pt x="1694" y="807"/>
                  <a:pt x="1704" y="797"/>
                  <a:pt x="1704" y="785"/>
                </a:cubicBezTo>
                <a:cubicBezTo>
                  <a:pt x="1704" y="773"/>
                  <a:pt x="1694" y="763"/>
                  <a:pt x="1683" y="763"/>
                </a:cubicBezTo>
                <a:cubicBezTo>
                  <a:pt x="1607" y="763"/>
                  <a:pt x="1607" y="763"/>
                  <a:pt x="1607" y="763"/>
                </a:cubicBezTo>
                <a:cubicBezTo>
                  <a:pt x="1595" y="763"/>
                  <a:pt x="1585" y="773"/>
                  <a:pt x="1585" y="785"/>
                </a:cubicBezTo>
                <a:cubicBezTo>
                  <a:pt x="1585" y="797"/>
                  <a:pt x="1595" y="807"/>
                  <a:pt x="1607" y="807"/>
                </a:cubicBezTo>
                <a:cubicBezTo>
                  <a:pt x="1623" y="807"/>
                  <a:pt x="1623" y="807"/>
                  <a:pt x="1623" y="807"/>
                </a:cubicBezTo>
                <a:cubicBezTo>
                  <a:pt x="1627" y="807"/>
                  <a:pt x="1631" y="810"/>
                  <a:pt x="1631" y="814"/>
                </a:cubicBezTo>
                <a:cubicBezTo>
                  <a:pt x="1631" y="818"/>
                  <a:pt x="1627" y="821"/>
                  <a:pt x="1623" y="821"/>
                </a:cubicBezTo>
                <a:cubicBezTo>
                  <a:pt x="1455" y="821"/>
                  <a:pt x="1455" y="821"/>
                  <a:pt x="1455" y="821"/>
                </a:cubicBezTo>
                <a:cubicBezTo>
                  <a:pt x="1451" y="821"/>
                  <a:pt x="1448" y="818"/>
                  <a:pt x="1448" y="814"/>
                </a:cubicBezTo>
                <a:cubicBezTo>
                  <a:pt x="1448" y="810"/>
                  <a:pt x="1451" y="807"/>
                  <a:pt x="1455" y="807"/>
                </a:cubicBezTo>
                <a:cubicBezTo>
                  <a:pt x="1549" y="807"/>
                  <a:pt x="1549" y="807"/>
                  <a:pt x="1549" y="807"/>
                </a:cubicBezTo>
                <a:cubicBezTo>
                  <a:pt x="1561" y="807"/>
                  <a:pt x="1571" y="797"/>
                  <a:pt x="1571" y="785"/>
                </a:cubicBezTo>
                <a:cubicBezTo>
                  <a:pt x="1571" y="773"/>
                  <a:pt x="1561" y="763"/>
                  <a:pt x="1549" y="763"/>
                </a:cubicBezTo>
                <a:cubicBezTo>
                  <a:pt x="1321" y="763"/>
                  <a:pt x="1321" y="763"/>
                  <a:pt x="1321" y="763"/>
                </a:cubicBezTo>
                <a:cubicBezTo>
                  <a:pt x="1317" y="763"/>
                  <a:pt x="1314" y="760"/>
                  <a:pt x="1314" y="756"/>
                </a:cubicBezTo>
                <a:cubicBezTo>
                  <a:pt x="1314" y="752"/>
                  <a:pt x="1317" y="749"/>
                  <a:pt x="1321" y="749"/>
                </a:cubicBezTo>
                <a:cubicBezTo>
                  <a:pt x="1454" y="749"/>
                  <a:pt x="1454" y="749"/>
                  <a:pt x="1454" y="749"/>
                </a:cubicBezTo>
                <a:cubicBezTo>
                  <a:pt x="1466" y="749"/>
                  <a:pt x="1475" y="739"/>
                  <a:pt x="1475" y="727"/>
                </a:cubicBezTo>
                <a:cubicBezTo>
                  <a:pt x="1475" y="715"/>
                  <a:pt x="1466" y="706"/>
                  <a:pt x="1454" y="706"/>
                </a:cubicBezTo>
                <a:cubicBezTo>
                  <a:pt x="1287" y="706"/>
                  <a:pt x="1287" y="706"/>
                  <a:pt x="1287" y="706"/>
                </a:cubicBezTo>
                <a:cubicBezTo>
                  <a:pt x="1283" y="706"/>
                  <a:pt x="1280" y="702"/>
                  <a:pt x="1280" y="698"/>
                </a:cubicBezTo>
                <a:cubicBezTo>
                  <a:pt x="1280" y="694"/>
                  <a:pt x="1283" y="691"/>
                  <a:pt x="1287" y="691"/>
                </a:cubicBezTo>
                <a:cubicBezTo>
                  <a:pt x="1436" y="691"/>
                  <a:pt x="1436" y="691"/>
                  <a:pt x="1436" y="691"/>
                </a:cubicBezTo>
                <a:cubicBezTo>
                  <a:pt x="1448" y="691"/>
                  <a:pt x="1458" y="681"/>
                  <a:pt x="1458" y="669"/>
                </a:cubicBezTo>
                <a:cubicBezTo>
                  <a:pt x="1458" y="657"/>
                  <a:pt x="1448" y="648"/>
                  <a:pt x="1436" y="648"/>
                </a:cubicBezTo>
                <a:cubicBezTo>
                  <a:pt x="1068" y="648"/>
                  <a:pt x="1068" y="648"/>
                  <a:pt x="1068" y="648"/>
                </a:cubicBezTo>
                <a:cubicBezTo>
                  <a:pt x="1064" y="648"/>
                  <a:pt x="1061" y="644"/>
                  <a:pt x="1061" y="640"/>
                </a:cubicBezTo>
                <a:cubicBezTo>
                  <a:pt x="1061" y="636"/>
                  <a:pt x="1064" y="633"/>
                  <a:pt x="1068" y="633"/>
                </a:cubicBezTo>
                <a:cubicBezTo>
                  <a:pt x="1526" y="633"/>
                  <a:pt x="1526" y="633"/>
                  <a:pt x="1526" y="633"/>
                </a:cubicBezTo>
                <a:cubicBezTo>
                  <a:pt x="1538" y="633"/>
                  <a:pt x="1548" y="623"/>
                  <a:pt x="1548" y="612"/>
                </a:cubicBezTo>
                <a:cubicBezTo>
                  <a:pt x="1548" y="600"/>
                  <a:pt x="1538" y="590"/>
                  <a:pt x="1526" y="590"/>
                </a:cubicBezTo>
                <a:cubicBezTo>
                  <a:pt x="1019" y="590"/>
                  <a:pt x="1019" y="590"/>
                  <a:pt x="1019" y="590"/>
                </a:cubicBezTo>
                <a:cubicBezTo>
                  <a:pt x="1015" y="590"/>
                  <a:pt x="1012" y="587"/>
                  <a:pt x="1012" y="583"/>
                </a:cubicBezTo>
                <a:cubicBezTo>
                  <a:pt x="1012" y="579"/>
                  <a:pt x="1015" y="575"/>
                  <a:pt x="1019" y="575"/>
                </a:cubicBezTo>
                <a:cubicBezTo>
                  <a:pt x="1528" y="575"/>
                  <a:pt x="1528" y="575"/>
                  <a:pt x="1528" y="575"/>
                </a:cubicBezTo>
                <a:cubicBezTo>
                  <a:pt x="1540" y="575"/>
                  <a:pt x="1550" y="566"/>
                  <a:pt x="1550" y="554"/>
                </a:cubicBezTo>
                <a:cubicBezTo>
                  <a:pt x="1550" y="542"/>
                  <a:pt x="1540" y="532"/>
                  <a:pt x="1528" y="532"/>
                </a:cubicBezTo>
                <a:cubicBezTo>
                  <a:pt x="1039" y="532"/>
                  <a:pt x="1039" y="532"/>
                  <a:pt x="1039" y="532"/>
                </a:cubicBezTo>
                <a:cubicBezTo>
                  <a:pt x="1035" y="532"/>
                  <a:pt x="1032" y="529"/>
                  <a:pt x="1032" y="525"/>
                </a:cubicBezTo>
                <a:cubicBezTo>
                  <a:pt x="1032" y="521"/>
                  <a:pt x="1035" y="518"/>
                  <a:pt x="1039" y="518"/>
                </a:cubicBezTo>
                <a:cubicBezTo>
                  <a:pt x="1553" y="518"/>
                  <a:pt x="1553" y="518"/>
                  <a:pt x="1553" y="518"/>
                </a:cubicBezTo>
                <a:cubicBezTo>
                  <a:pt x="1564" y="518"/>
                  <a:pt x="1574" y="508"/>
                  <a:pt x="1574" y="496"/>
                </a:cubicBezTo>
                <a:cubicBezTo>
                  <a:pt x="1574" y="484"/>
                  <a:pt x="1564" y="474"/>
                  <a:pt x="1553" y="474"/>
                </a:cubicBezTo>
                <a:cubicBezTo>
                  <a:pt x="1039" y="474"/>
                  <a:pt x="1039" y="474"/>
                  <a:pt x="1039" y="474"/>
                </a:cubicBezTo>
                <a:cubicBezTo>
                  <a:pt x="1035" y="474"/>
                  <a:pt x="1032" y="471"/>
                  <a:pt x="1032" y="467"/>
                </a:cubicBezTo>
                <a:cubicBezTo>
                  <a:pt x="1032" y="463"/>
                  <a:pt x="1035" y="460"/>
                  <a:pt x="1039" y="460"/>
                </a:cubicBezTo>
                <a:cubicBezTo>
                  <a:pt x="1592" y="460"/>
                  <a:pt x="1592" y="460"/>
                  <a:pt x="1592" y="460"/>
                </a:cubicBezTo>
                <a:cubicBezTo>
                  <a:pt x="1603" y="460"/>
                  <a:pt x="1613" y="450"/>
                  <a:pt x="1613" y="438"/>
                </a:cubicBezTo>
                <a:cubicBezTo>
                  <a:pt x="1613" y="426"/>
                  <a:pt x="1603" y="416"/>
                  <a:pt x="1592" y="416"/>
                </a:cubicBezTo>
                <a:cubicBezTo>
                  <a:pt x="855" y="416"/>
                  <a:pt x="855" y="416"/>
                  <a:pt x="855" y="416"/>
                </a:cubicBezTo>
                <a:cubicBezTo>
                  <a:pt x="851" y="416"/>
                  <a:pt x="848" y="413"/>
                  <a:pt x="848" y="409"/>
                </a:cubicBezTo>
                <a:cubicBezTo>
                  <a:pt x="848" y="405"/>
                  <a:pt x="851" y="402"/>
                  <a:pt x="855" y="402"/>
                </a:cubicBezTo>
                <a:cubicBezTo>
                  <a:pt x="1592" y="402"/>
                  <a:pt x="1592" y="402"/>
                  <a:pt x="1592" y="402"/>
                </a:cubicBezTo>
                <a:cubicBezTo>
                  <a:pt x="1603" y="402"/>
                  <a:pt x="1613" y="392"/>
                  <a:pt x="1613" y="380"/>
                </a:cubicBezTo>
                <a:cubicBezTo>
                  <a:pt x="1613" y="368"/>
                  <a:pt x="1603" y="359"/>
                  <a:pt x="1592" y="359"/>
                </a:cubicBezTo>
                <a:cubicBezTo>
                  <a:pt x="902" y="359"/>
                  <a:pt x="902" y="359"/>
                  <a:pt x="902" y="359"/>
                </a:cubicBezTo>
                <a:cubicBezTo>
                  <a:pt x="902" y="358"/>
                  <a:pt x="902" y="358"/>
                  <a:pt x="902" y="358"/>
                </a:cubicBezTo>
                <a:cubicBezTo>
                  <a:pt x="886" y="358"/>
                  <a:pt x="886" y="358"/>
                  <a:pt x="886" y="358"/>
                </a:cubicBezTo>
                <a:cubicBezTo>
                  <a:pt x="883" y="357"/>
                  <a:pt x="881" y="355"/>
                  <a:pt x="881" y="351"/>
                </a:cubicBezTo>
                <a:cubicBezTo>
                  <a:pt x="881" y="347"/>
                  <a:pt x="884" y="344"/>
                  <a:pt x="888" y="344"/>
                </a:cubicBezTo>
                <a:cubicBezTo>
                  <a:pt x="1553" y="344"/>
                  <a:pt x="1553" y="344"/>
                  <a:pt x="1553" y="344"/>
                </a:cubicBezTo>
                <a:cubicBezTo>
                  <a:pt x="1565" y="344"/>
                  <a:pt x="1575" y="334"/>
                  <a:pt x="1575" y="322"/>
                </a:cubicBezTo>
                <a:cubicBezTo>
                  <a:pt x="1575" y="311"/>
                  <a:pt x="1565" y="301"/>
                  <a:pt x="1553" y="301"/>
                </a:cubicBezTo>
                <a:cubicBezTo>
                  <a:pt x="940" y="301"/>
                  <a:pt x="940" y="301"/>
                  <a:pt x="940" y="301"/>
                </a:cubicBezTo>
                <a:cubicBezTo>
                  <a:pt x="936" y="301"/>
                  <a:pt x="933" y="298"/>
                  <a:pt x="933" y="294"/>
                </a:cubicBezTo>
                <a:cubicBezTo>
                  <a:pt x="933" y="290"/>
                  <a:pt x="936" y="286"/>
                  <a:pt x="940" y="286"/>
                </a:cubicBezTo>
                <a:cubicBezTo>
                  <a:pt x="1683" y="286"/>
                  <a:pt x="1683" y="286"/>
                  <a:pt x="1683" y="286"/>
                </a:cubicBezTo>
                <a:cubicBezTo>
                  <a:pt x="1695" y="286"/>
                  <a:pt x="1705" y="277"/>
                  <a:pt x="1705" y="265"/>
                </a:cubicBezTo>
                <a:cubicBezTo>
                  <a:pt x="1705" y="253"/>
                  <a:pt x="1695" y="243"/>
                  <a:pt x="1683" y="243"/>
                </a:cubicBezTo>
                <a:cubicBezTo>
                  <a:pt x="1145" y="243"/>
                  <a:pt x="1145" y="243"/>
                  <a:pt x="1145" y="243"/>
                </a:cubicBezTo>
                <a:cubicBezTo>
                  <a:pt x="1141" y="243"/>
                  <a:pt x="1137" y="240"/>
                  <a:pt x="1137" y="236"/>
                </a:cubicBezTo>
                <a:cubicBezTo>
                  <a:pt x="1137" y="232"/>
                  <a:pt x="1141" y="228"/>
                  <a:pt x="1145" y="228"/>
                </a:cubicBezTo>
                <a:cubicBezTo>
                  <a:pt x="1686" y="228"/>
                  <a:pt x="1686" y="228"/>
                  <a:pt x="1686" y="228"/>
                </a:cubicBezTo>
                <a:cubicBezTo>
                  <a:pt x="1698" y="228"/>
                  <a:pt x="1708" y="219"/>
                  <a:pt x="1708" y="207"/>
                </a:cubicBezTo>
                <a:cubicBezTo>
                  <a:pt x="1708" y="195"/>
                  <a:pt x="1698" y="185"/>
                  <a:pt x="1686" y="185"/>
                </a:cubicBezTo>
                <a:cubicBezTo>
                  <a:pt x="1075" y="185"/>
                  <a:pt x="1075" y="185"/>
                  <a:pt x="1075" y="185"/>
                </a:cubicBezTo>
                <a:cubicBezTo>
                  <a:pt x="1071" y="185"/>
                  <a:pt x="1068" y="182"/>
                  <a:pt x="1068" y="178"/>
                </a:cubicBezTo>
                <a:cubicBezTo>
                  <a:pt x="1068" y="174"/>
                  <a:pt x="1071" y="171"/>
                  <a:pt x="1075" y="171"/>
                </a:cubicBezTo>
                <a:cubicBezTo>
                  <a:pt x="1693" y="171"/>
                  <a:pt x="1693" y="171"/>
                  <a:pt x="1693" y="171"/>
                </a:cubicBezTo>
                <a:cubicBezTo>
                  <a:pt x="1705" y="171"/>
                  <a:pt x="1715" y="161"/>
                  <a:pt x="1715" y="149"/>
                </a:cubicBezTo>
                <a:cubicBezTo>
                  <a:pt x="1715" y="137"/>
                  <a:pt x="1705" y="127"/>
                  <a:pt x="1693" y="127"/>
                </a:cubicBezTo>
                <a:cubicBezTo>
                  <a:pt x="1225" y="127"/>
                  <a:pt x="1225" y="127"/>
                  <a:pt x="1225" y="127"/>
                </a:cubicBezTo>
                <a:cubicBezTo>
                  <a:pt x="1221" y="127"/>
                  <a:pt x="1218" y="124"/>
                  <a:pt x="1218" y="120"/>
                </a:cubicBezTo>
                <a:cubicBezTo>
                  <a:pt x="1218" y="116"/>
                  <a:pt x="1221" y="113"/>
                  <a:pt x="1225" y="113"/>
                </a:cubicBezTo>
                <a:cubicBezTo>
                  <a:pt x="1237" y="113"/>
                  <a:pt x="1237" y="113"/>
                  <a:pt x="1237" y="113"/>
                </a:cubicBezTo>
                <a:cubicBezTo>
                  <a:pt x="1249" y="113"/>
                  <a:pt x="1258" y="103"/>
                  <a:pt x="1258" y="91"/>
                </a:cubicBezTo>
                <a:cubicBezTo>
                  <a:pt x="1258" y="79"/>
                  <a:pt x="1249" y="70"/>
                  <a:pt x="1237" y="70"/>
                </a:cubicBezTo>
                <a:cubicBezTo>
                  <a:pt x="622" y="70"/>
                  <a:pt x="622" y="70"/>
                  <a:pt x="622" y="70"/>
                </a:cubicBezTo>
                <a:cubicBezTo>
                  <a:pt x="610" y="70"/>
                  <a:pt x="600" y="79"/>
                  <a:pt x="600" y="91"/>
                </a:cubicBezTo>
                <a:cubicBezTo>
                  <a:pt x="600" y="103"/>
                  <a:pt x="610" y="113"/>
                  <a:pt x="622" y="113"/>
                </a:cubicBezTo>
                <a:cubicBezTo>
                  <a:pt x="754" y="113"/>
                  <a:pt x="754" y="113"/>
                  <a:pt x="754" y="113"/>
                </a:cubicBezTo>
                <a:cubicBezTo>
                  <a:pt x="758" y="113"/>
                  <a:pt x="762" y="116"/>
                  <a:pt x="762" y="120"/>
                </a:cubicBezTo>
                <a:cubicBezTo>
                  <a:pt x="762" y="124"/>
                  <a:pt x="758" y="127"/>
                  <a:pt x="754" y="127"/>
                </a:cubicBezTo>
                <a:cubicBezTo>
                  <a:pt x="561" y="127"/>
                  <a:pt x="561" y="127"/>
                  <a:pt x="561" y="127"/>
                </a:cubicBezTo>
                <a:cubicBezTo>
                  <a:pt x="549" y="127"/>
                  <a:pt x="540" y="137"/>
                  <a:pt x="540" y="149"/>
                </a:cubicBezTo>
                <a:cubicBezTo>
                  <a:pt x="540" y="161"/>
                  <a:pt x="549" y="171"/>
                  <a:pt x="561" y="171"/>
                </a:cubicBezTo>
                <a:cubicBezTo>
                  <a:pt x="749" y="171"/>
                  <a:pt x="749" y="171"/>
                  <a:pt x="749" y="171"/>
                </a:cubicBezTo>
                <a:cubicBezTo>
                  <a:pt x="753" y="171"/>
                  <a:pt x="756" y="174"/>
                  <a:pt x="756" y="178"/>
                </a:cubicBezTo>
                <a:cubicBezTo>
                  <a:pt x="756" y="182"/>
                  <a:pt x="753" y="185"/>
                  <a:pt x="749" y="185"/>
                </a:cubicBezTo>
                <a:cubicBezTo>
                  <a:pt x="581" y="185"/>
                  <a:pt x="581" y="185"/>
                  <a:pt x="581" y="185"/>
                </a:cubicBezTo>
                <a:cubicBezTo>
                  <a:pt x="569" y="185"/>
                  <a:pt x="559" y="195"/>
                  <a:pt x="559" y="207"/>
                </a:cubicBezTo>
                <a:cubicBezTo>
                  <a:pt x="559" y="219"/>
                  <a:pt x="569" y="228"/>
                  <a:pt x="581" y="228"/>
                </a:cubicBezTo>
                <a:cubicBezTo>
                  <a:pt x="734" y="228"/>
                  <a:pt x="734" y="228"/>
                  <a:pt x="734" y="228"/>
                </a:cubicBezTo>
                <a:cubicBezTo>
                  <a:pt x="738" y="228"/>
                  <a:pt x="741" y="232"/>
                  <a:pt x="741" y="236"/>
                </a:cubicBezTo>
                <a:cubicBezTo>
                  <a:pt x="741" y="240"/>
                  <a:pt x="738" y="243"/>
                  <a:pt x="734" y="243"/>
                </a:cubicBezTo>
                <a:cubicBezTo>
                  <a:pt x="600" y="243"/>
                  <a:pt x="600" y="243"/>
                  <a:pt x="600" y="243"/>
                </a:cubicBezTo>
                <a:cubicBezTo>
                  <a:pt x="588" y="243"/>
                  <a:pt x="579" y="253"/>
                  <a:pt x="579" y="265"/>
                </a:cubicBezTo>
                <a:cubicBezTo>
                  <a:pt x="579" y="277"/>
                  <a:pt x="588" y="286"/>
                  <a:pt x="600" y="286"/>
                </a:cubicBezTo>
                <a:cubicBezTo>
                  <a:pt x="721" y="286"/>
                  <a:pt x="721" y="286"/>
                  <a:pt x="721" y="286"/>
                </a:cubicBezTo>
                <a:cubicBezTo>
                  <a:pt x="725" y="286"/>
                  <a:pt x="728" y="290"/>
                  <a:pt x="728" y="294"/>
                </a:cubicBezTo>
                <a:cubicBezTo>
                  <a:pt x="728" y="298"/>
                  <a:pt x="725" y="301"/>
                  <a:pt x="721" y="301"/>
                </a:cubicBezTo>
                <a:cubicBezTo>
                  <a:pt x="601" y="301"/>
                  <a:pt x="601" y="301"/>
                  <a:pt x="601" y="301"/>
                </a:cubicBezTo>
                <a:cubicBezTo>
                  <a:pt x="590" y="301"/>
                  <a:pt x="580" y="311"/>
                  <a:pt x="580" y="322"/>
                </a:cubicBezTo>
                <a:cubicBezTo>
                  <a:pt x="580" y="334"/>
                  <a:pt x="590" y="344"/>
                  <a:pt x="601" y="344"/>
                </a:cubicBezTo>
                <a:cubicBezTo>
                  <a:pt x="625" y="344"/>
                  <a:pt x="625" y="344"/>
                  <a:pt x="625" y="344"/>
                </a:cubicBezTo>
                <a:cubicBezTo>
                  <a:pt x="629" y="344"/>
                  <a:pt x="632" y="347"/>
                  <a:pt x="632" y="351"/>
                </a:cubicBezTo>
                <a:cubicBezTo>
                  <a:pt x="632" y="355"/>
                  <a:pt x="629" y="359"/>
                  <a:pt x="625" y="359"/>
                </a:cubicBezTo>
                <a:cubicBezTo>
                  <a:pt x="526" y="359"/>
                  <a:pt x="526" y="359"/>
                  <a:pt x="526" y="359"/>
                </a:cubicBezTo>
                <a:cubicBezTo>
                  <a:pt x="525" y="358"/>
                  <a:pt x="523" y="358"/>
                  <a:pt x="522" y="358"/>
                </a:cubicBezTo>
                <a:cubicBezTo>
                  <a:pt x="157" y="358"/>
                  <a:pt x="157" y="358"/>
                  <a:pt x="157" y="358"/>
                </a:cubicBezTo>
                <a:cubicBezTo>
                  <a:pt x="153" y="358"/>
                  <a:pt x="149" y="355"/>
                  <a:pt x="149" y="351"/>
                </a:cubicBezTo>
                <a:cubicBezTo>
                  <a:pt x="149" y="347"/>
                  <a:pt x="153" y="344"/>
                  <a:pt x="157" y="344"/>
                </a:cubicBezTo>
                <a:cubicBezTo>
                  <a:pt x="366" y="344"/>
                  <a:pt x="366" y="344"/>
                  <a:pt x="366" y="344"/>
                </a:cubicBezTo>
                <a:cubicBezTo>
                  <a:pt x="378" y="344"/>
                  <a:pt x="388" y="334"/>
                  <a:pt x="388" y="322"/>
                </a:cubicBezTo>
                <a:cubicBezTo>
                  <a:pt x="388" y="310"/>
                  <a:pt x="378" y="301"/>
                  <a:pt x="366" y="301"/>
                </a:cubicBezTo>
                <a:cubicBezTo>
                  <a:pt x="22" y="301"/>
                  <a:pt x="22" y="301"/>
                  <a:pt x="22" y="301"/>
                </a:cubicBezTo>
                <a:cubicBezTo>
                  <a:pt x="18" y="301"/>
                  <a:pt x="15" y="297"/>
                  <a:pt x="15" y="293"/>
                </a:cubicBezTo>
                <a:cubicBezTo>
                  <a:pt x="15" y="289"/>
                  <a:pt x="18" y="286"/>
                  <a:pt x="22" y="286"/>
                </a:cubicBezTo>
                <a:cubicBezTo>
                  <a:pt x="346" y="286"/>
                  <a:pt x="346" y="286"/>
                  <a:pt x="346" y="286"/>
                </a:cubicBezTo>
                <a:cubicBezTo>
                  <a:pt x="358" y="286"/>
                  <a:pt x="367" y="276"/>
                  <a:pt x="367" y="264"/>
                </a:cubicBezTo>
                <a:cubicBezTo>
                  <a:pt x="367" y="252"/>
                  <a:pt x="358" y="243"/>
                  <a:pt x="346" y="243"/>
                </a:cubicBezTo>
                <a:cubicBezTo>
                  <a:pt x="59" y="243"/>
                  <a:pt x="59" y="243"/>
                  <a:pt x="59" y="243"/>
                </a:cubicBezTo>
                <a:cubicBezTo>
                  <a:pt x="55" y="243"/>
                  <a:pt x="52" y="239"/>
                  <a:pt x="52" y="235"/>
                </a:cubicBezTo>
                <a:cubicBezTo>
                  <a:pt x="52" y="231"/>
                  <a:pt x="55" y="228"/>
                  <a:pt x="59" y="228"/>
                </a:cubicBezTo>
                <a:cubicBezTo>
                  <a:pt x="237" y="228"/>
                  <a:pt x="237" y="228"/>
                  <a:pt x="237" y="228"/>
                </a:cubicBezTo>
                <a:cubicBezTo>
                  <a:pt x="249" y="228"/>
                  <a:pt x="258" y="218"/>
                  <a:pt x="258" y="207"/>
                </a:cubicBezTo>
                <a:cubicBezTo>
                  <a:pt x="258" y="195"/>
                  <a:pt x="249" y="185"/>
                  <a:pt x="237" y="185"/>
                </a:cubicBezTo>
                <a:cubicBezTo>
                  <a:pt x="72" y="185"/>
                  <a:pt x="72" y="185"/>
                  <a:pt x="72" y="185"/>
                </a:cubicBezTo>
                <a:cubicBezTo>
                  <a:pt x="68" y="185"/>
                  <a:pt x="64" y="182"/>
                  <a:pt x="64" y="178"/>
                </a:cubicBezTo>
                <a:cubicBezTo>
                  <a:pt x="64" y="174"/>
                  <a:pt x="68" y="170"/>
                  <a:pt x="72" y="170"/>
                </a:cubicBezTo>
                <a:cubicBezTo>
                  <a:pt x="200" y="170"/>
                  <a:pt x="200" y="170"/>
                  <a:pt x="200" y="170"/>
                </a:cubicBezTo>
                <a:cubicBezTo>
                  <a:pt x="273" y="170"/>
                  <a:pt x="333" y="111"/>
                  <a:pt x="333" y="38"/>
                </a:cubicBezTo>
                <a:cubicBezTo>
                  <a:pt x="344" y="38"/>
                  <a:pt x="344" y="38"/>
                  <a:pt x="344" y="38"/>
                </a:cubicBezTo>
                <a:cubicBezTo>
                  <a:pt x="344" y="0"/>
                  <a:pt x="344" y="0"/>
                  <a:pt x="344" y="0"/>
                </a:cubicBezTo>
                <a:cubicBezTo>
                  <a:pt x="306" y="0"/>
                  <a:pt x="306" y="0"/>
                  <a:pt x="306" y="0"/>
                </a:cubicBezTo>
                <a:cubicBezTo>
                  <a:pt x="306" y="38"/>
                  <a:pt x="306" y="38"/>
                  <a:pt x="306" y="38"/>
                </a:cubicBezTo>
                <a:cubicBezTo>
                  <a:pt x="318" y="38"/>
                  <a:pt x="318" y="38"/>
                  <a:pt x="318" y="38"/>
                </a:cubicBezTo>
                <a:cubicBezTo>
                  <a:pt x="318" y="103"/>
                  <a:pt x="265" y="156"/>
                  <a:pt x="200" y="156"/>
                </a:cubicBezTo>
                <a:cubicBezTo>
                  <a:pt x="72" y="156"/>
                  <a:pt x="72" y="156"/>
                  <a:pt x="72" y="156"/>
                </a:cubicBezTo>
                <a:cubicBezTo>
                  <a:pt x="60" y="156"/>
                  <a:pt x="50" y="166"/>
                  <a:pt x="50" y="178"/>
                </a:cubicBezTo>
                <a:cubicBezTo>
                  <a:pt x="50" y="190"/>
                  <a:pt x="60" y="199"/>
                  <a:pt x="72" y="199"/>
                </a:cubicBezTo>
                <a:cubicBezTo>
                  <a:pt x="237" y="199"/>
                  <a:pt x="237" y="199"/>
                  <a:pt x="237" y="199"/>
                </a:cubicBezTo>
                <a:cubicBezTo>
                  <a:pt x="241" y="199"/>
                  <a:pt x="244" y="202"/>
                  <a:pt x="244" y="207"/>
                </a:cubicBezTo>
                <a:cubicBezTo>
                  <a:pt x="244" y="211"/>
                  <a:pt x="241" y="214"/>
                  <a:pt x="237" y="214"/>
                </a:cubicBezTo>
                <a:cubicBezTo>
                  <a:pt x="59" y="214"/>
                  <a:pt x="59" y="214"/>
                  <a:pt x="59" y="214"/>
                </a:cubicBezTo>
                <a:cubicBezTo>
                  <a:pt x="47" y="214"/>
                  <a:pt x="37" y="224"/>
                  <a:pt x="37" y="235"/>
                </a:cubicBezTo>
                <a:cubicBezTo>
                  <a:pt x="37" y="247"/>
                  <a:pt x="47" y="257"/>
                  <a:pt x="59" y="257"/>
                </a:cubicBezTo>
                <a:cubicBezTo>
                  <a:pt x="346" y="257"/>
                  <a:pt x="346" y="257"/>
                  <a:pt x="346" y="257"/>
                </a:cubicBezTo>
                <a:cubicBezTo>
                  <a:pt x="350" y="257"/>
                  <a:pt x="353" y="260"/>
                  <a:pt x="353" y="264"/>
                </a:cubicBezTo>
                <a:cubicBezTo>
                  <a:pt x="353" y="268"/>
                  <a:pt x="350" y="272"/>
                  <a:pt x="346" y="272"/>
                </a:cubicBezTo>
                <a:cubicBezTo>
                  <a:pt x="22" y="272"/>
                  <a:pt x="22" y="272"/>
                  <a:pt x="22" y="272"/>
                </a:cubicBezTo>
                <a:cubicBezTo>
                  <a:pt x="10" y="272"/>
                  <a:pt x="0" y="281"/>
                  <a:pt x="0" y="293"/>
                </a:cubicBezTo>
                <a:cubicBezTo>
                  <a:pt x="0" y="305"/>
                  <a:pt x="10" y="315"/>
                  <a:pt x="22" y="315"/>
                </a:cubicBezTo>
                <a:cubicBezTo>
                  <a:pt x="366" y="315"/>
                  <a:pt x="366" y="315"/>
                  <a:pt x="366" y="315"/>
                </a:cubicBezTo>
                <a:cubicBezTo>
                  <a:pt x="370" y="315"/>
                  <a:pt x="374" y="318"/>
                  <a:pt x="374" y="322"/>
                </a:cubicBezTo>
                <a:cubicBezTo>
                  <a:pt x="374" y="326"/>
                  <a:pt x="370" y="329"/>
                  <a:pt x="366" y="329"/>
                </a:cubicBezTo>
                <a:cubicBezTo>
                  <a:pt x="157" y="329"/>
                  <a:pt x="157" y="329"/>
                  <a:pt x="157" y="329"/>
                </a:cubicBezTo>
                <a:cubicBezTo>
                  <a:pt x="145" y="329"/>
                  <a:pt x="135" y="339"/>
                  <a:pt x="135" y="351"/>
                </a:cubicBezTo>
                <a:cubicBezTo>
                  <a:pt x="135" y="363"/>
                  <a:pt x="145" y="373"/>
                  <a:pt x="157" y="373"/>
                </a:cubicBezTo>
                <a:cubicBezTo>
                  <a:pt x="497" y="373"/>
                  <a:pt x="497" y="373"/>
                  <a:pt x="497" y="373"/>
                </a:cubicBezTo>
                <a:cubicBezTo>
                  <a:pt x="497" y="373"/>
                  <a:pt x="497" y="373"/>
                  <a:pt x="497" y="373"/>
                </a:cubicBezTo>
                <a:cubicBezTo>
                  <a:pt x="524" y="373"/>
                  <a:pt x="524" y="373"/>
                  <a:pt x="524" y="373"/>
                </a:cubicBezTo>
                <a:cubicBezTo>
                  <a:pt x="527" y="374"/>
                  <a:pt x="530" y="377"/>
                  <a:pt x="530" y="380"/>
                </a:cubicBezTo>
                <a:cubicBezTo>
                  <a:pt x="530" y="384"/>
                  <a:pt x="526" y="387"/>
                  <a:pt x="522" y="387"/>
                </a:cubicBezTo>
                <a:cubicBezTo>
                  <a:pt x="164" y="387"/>
                  <a:pt x="164" y="387"/>
                  <a:pt x="164" y="387"/>
                </a:cubicBezTo>
                <a:cubicBezTo>
                  <a:pt x="152" y="387"/>
                  <a:pt x="142" y="397"/>
                  <a:pt x="142" y="409"/>
                </a:cubicBezTo>
                <a:cubicBezTo>
                  <a:pt x="142" y="421"/>
                  <a:pt x="152" y="430"/>
                  <a:pt x="164" y="430"/>
                </a:cubicBezTo>
                <a:cubicBezTo>
                  <a:pt x="518" y="430"/>
                  <a:pt x="518" y="430"/>
                  <a:pt x="518" y="430"/>
                </a:cubicBezTo>
                <a:cubicBezTo>
                  <a:pt x="522" y="430"/>
                  <a:pt x="525" y="434"/>
                  <a:pt x="525" y="438"/>
                </a:cubicBezTo>
                <a:cubicBezTo>
                  <a:pt x="525" y="442"/>
                  <a:pt x="522" y="445"/>
                  <a:pt x="518" y="445"/>
                </a:cubicBezTo>
                <a:cubicBezTo>
                  <a:pt x="180" y="445"/>
                  <a:pt x="180" y="445"/>
                  <a:pt x="180" y="445"/>
                </a:cubicBezTo>
                <a:cubicBezTo>
                  <a:pt x="168" y="445"/>
                  <a:pt x="158" y="455"/>
                  <a:pt x="158" y="467"/>
                </a:cubicBezTo>
                <a:cubicBezTo>
                  <a:pt x="158" y="479"/>
                  <a:pt x="168" y="488"/>
                  <a:pt x="180" y="488"/>
                </a:cubicBezTo>
                <a:cubicBezTo>
                  <a:pt x="433" y="488"/>
                  <a:pt x="433" y="488"/>
                  <a:pt x="433" y="488"/>
                </a:cubicBezTo>
                <a:cubicBezTo>
                  <a:pt x="437" y="488"/>
                  <a:pt x="440" y="492"/>
                  <a:pt x="440" y="496"/>
                </a:cubicBezTo>
                <a:cubicBezTo>
                  <a:pt x="440" y="500"/>
                  <a:pt x="437" y="503"/>
                  <a:pt x="433" y="503"/>
                </a:cubicBezTo>
                <a:cubicBezTo>
                  <a:pt x="162" y="503"/>
                  <a:pt x="162" y="503"/>
                  <a:pt x="162" y="503"/>
                </a:cubicBezTo>
                <a:cubicBezTo>
                  <a:pt x="150" y="503"/>
                  <a:pt x="140" y="513"/>
                  <a:pt x="140" y="524"/>
                </a:cubicBezTo>
                <a:cubicBezTo>
                  <a:pt x="140" y="536"/>
                  <a:pt x="150" y="546"/>
                  <a:pt x="162" y="546"/>
                </a:cubicBezTo>
                <a:cubicBezTo>
                  <a:pt x="381" y="546"/>
                  <a:pt x="381" y="546"/>
                  <a:pt x="381" y="546"/>
                </a:cubicBezTo>
                <a:cubicBezTo>
                  <a:pt x="385" y="546"/>
                  <a:pt x="388" y="549"/>
                  <a:pt x="388" y="553"/>
                </a:cubicBezTo>
                <a:cubicBezTo>
                  <a:pt x="388" y="557"/>
                  <a:pt x="385" y="561"/>
                  <a:pt x="381" y="561"/>
                </a:cubicBezTo>
                <a:cubicBezTo>
                  <a:pt x="190" y="561"/>
                  <a:pt x="190" y="561"/>
                  <a:pt x="190" y="561"/>
                </a:cubicBezTo>
                <a:cubicBezTo>
                  <a:pt x="178" y="561"/>
                  <a:pt x="168" y="570"/>
                  <a:pt x="168" y="582"/>
                </a:cubicBezTo>
                <a:cubicBezTo>
                  <a:pt x="168" y="594"/>
                  <a:pt x="178" y="604"/>
                  <a:pt x="190" y="604"/>
                </a:cubicBezTo>
                <a:cubicBezTo>
                  <a:pt x="266" y="604"/>
                  <a:pt x="266" y="604"/>
                  <a:pt x="266" y="604"/>
                </a:cubicBezTo>
                <a:cubicBezTo>
                  <a:pt x="270" y="604"/>
                  <a:pt x="273" y="607"/>
                  <a:pt x="273" y="611"/>
                </a:cubicBezTo>
                <a:cubicBezTo>
                  <a:pt x="273" y="615"/>
                  <a:pt x="270" y="619"/>
                  <a:pt x="266" y="619"/>
                </a:cubicBezTo>
                <a:cubicBezTo>
                  <a:pt x="236" y="619"/>
                  <a:pt x="236" y="619"/>
                  <a:pt x="236" y="619"/>
                </a:cubicBezTo>
                <a:cubicBezTo>
                  <a:pt x="224" y="619"/>
                  <a:pt x="215" y="628"/>
                  <a:pt x="215" y="640"/>
                </a:cubicBezTo>
                <a:cubicBezTo>
                  <a:pt x="215" y="652"/>
                  <a:pt x="224" y="662"/>
                  <a:pt x="236" y="662"/>
                </a:cubicBezTo>
                <a:cubicBezTo>
                  <a:pt x="276" y="662"/>
                  <a:pt x="276" y="662"/>
                  <a:pt x="276" y="662"/>
                </a:cubicBezTo>
                <a:cubicBezTo>
                  <a:pt x="280" y="662"/>
                  <a:pt x="283" y="665"/>
                  <a:pt x="283" y="669"/>
                </a:cubicBezTo>
                <a:cubicBezTo>
                  <a:pt x="283" y="673"/>
                  <a:pt x="280" y="676"/>
                  <a:pt x="276" y="676"/>
                </a:cubicBezTo>
                <a:cubicBezTo>
                  <a:pt x="273" y="676"/>
                  <a:pt x="273" y="676"/>
                  <a:pt x="273" y="676"/>
                </a:cubicBezTo>
                <a:cubicBezTo>
                  <a:pt x="261" y="676"/>
                  <a:pt x="252" y="686"/>
                  <a:pt x="252" y="698"/>
                </a:cubicBezTo>
                <a:cubicBezTo>
                  <a:pt x="252" y="710"/>
                  <a:pt x="261" y="720"/>
                  <a:pt x="273" y="720"/>
                </a:cubicBezTo>
                <a:cubicBezTo>
                  <a:pt x="353" y="720"/>
                  <a:pt x="353" y="720"/>
                  <a:pt x="353" y="720"/>
                </a:cubicBezTo>
                <a:cubicBezTo>
                  <a:pt x="357" y="720"/>
                  <a:pt x="360" y="723"/>
                  <a:pt x="360" y="727"/>
                </a:cubicBezTo>
                <a:cubicBezTo>
                  <a:pt x="360" y="731"/>
                  <a:pt x="357" y="734"/>
                  <a:pt x="353" y="734"/>
                </a:cubicBezTo>
                <a:cubicBezTo>
                  <a:pt x="337" y="734"/>
                  <a:pt x="337" y="734"/>
                  <a:pt x="337" y="734"/>
                </a:cubicBezTo>
                <a:cubicBezTo>
                  <a:pt x="325" y="734"/>
                  <a:pt x="316" y="744"/>
                  <a:pt x="316" y="756"/>
                </a:cubicBezTo>
                <a:cubicBezTo>
                  <a:pt x="316" y="768"/>
                  <a:pt x="325" y="777"/>
                  <a:pt x="337" y="777"/>
                </a:cubicBezTo>
                <a:cubicBezTo>
                  <a:pt x="529" y="777"/>
                  <a:pt x="529" y="777"/>
                  <a:pt x="529" y="777"/>
                </a:cubicBezTo>
                <a:cubicBezTo>
                  <a:pt x="533" y="777"/>
                  <a:pt x="537" y="781"/>
                  <a:pt x="537" y="785"/>
                </a:cubicBezTo>
                <a:cubicBezTo>
                  <a:pt x="537" y="789"/>
                  <a:pt x="533" y="792"/>
                  <a:pt x="529" y="792"/>
                </a:cubicBezTo>
                <a:cubicBezTo>
                  <a:pt x="377" y="792"/>
                  <a:pt x="377" y="792"/>
                  <a:pt x="377" y="792"/>
                </a:cubicBezTo>
                <a:cubicBezTo>
                  <a:pt x="365" y="792"/>
                  <a:pt x="356" y="802"/>
                  <a:pt x="356" y="814"/>
                </a:cubicBezTo>
                <a:cubicBezTo>
                  <a:pt x="356" y="825"/>
                  <a:pt x="365" y="835"/>
                  <a:pt x="377" y="835"/>
                </a:cubicBezTo>
                <a:cubicBezTo>
                  <a:pt x="607" y="835"/>
                  <a:pt x="607" y="835"/>
                  <a:pt x="607" y="835"/>
                </a:cubicBezTo>
                <a:cubicBezTo>
                  <a:pt x="611" y="835"/>
                  <a:pt x="615" y="838"/>
                  <a:pt x="615" y="842"/>
                </a:cubicBezTo>
                <a:cubicBezTo>
                  <a:pt x="615" y="846"/>
                  <a:pt x="611" y="850"/>
                  <a:pt x="607" y="850"/>
                </a:cubicBezTo>
                <a:cubicBezTo>
                  <a:pt x="417" y="850"/>
                  <a:pt x="417" y="850"/>
                  <a:pt x="417" y="850"/>
                </a:cubicBezTo>
                <a:cubicBezTo>
                  <a:pt x="405" y="850"/>
                  <a:pt x="396" y="859"/>
                  <a:pt x="396" y="871"/>
                </a:cubicBezTo>
                <a:cubicBezTo>
                  <a:pt x="396" y="883"/>
                  <a:pt x="405" y="893"/>
                  <a:pt x="417" y="893"/>
                </a:cubicBezTo>
                <a:cubicBezTo>
                  <a:pt x="593" y="893"/>
                  <a:pt x="593" y="893"/>
                  <a:pt x="593" y="893"/>
                </a:cubicBezTo>
                <a:cubicBezTo>
                  <a:pt x="597" y="893"/>
                  <a:pt x="600" y="896"/>
                  <a:pt x="600" y="900"/>
                </a:cubicBezTo>
                <a:cubicBezTo>
                  <a:pt x="600" y="904"/>
                  <a:pt x="597" y="908"/>
                  <a:pt x="593" y="908"/>
                </a:cubicBezTo>
                <a:cubicBezTo>
                  <a:pt x="446" y="908"/>
                  <a:pt x="446" y="908"/>
                  <a:pt x="446" y="908"/>
                </a:cubicBezTo>
                <a:cubicBezTo>
                  <a:pt x="434" y="908"/>
                  <a:pt x="425" y="917"/>
                  <a:pt x="425" y="929"/>
                </a:cubicBezTo>
                <a:cubicBezTo>
                  <a:pt x="425" y="941"/>
                  <a:pt x="434" y="951"/>
                  <a:pt x="446" y="951"/>
                </a:cubicBezTo>
                <a:cubicBezTo>
                  <a:pt x="551" y="951"/>
                  <a:pt x="551" y="951"/>
                  <a:pt x="551" y="951"/>
                </a:cubicBezTo>
                <a:cubicBezTo>
                  <a:pt x="555" y="951"/>
                  <a:pt x="558" y="954"/>
                  <a:pt x="558" y="958"/>
                </a:cubicBezTo>
                <a:cubicBezTo>
                  <a:pt x="558" y="962"/>
                  <a:pt x="555" y="965"/>
                  <a:pt x="551" y="965"/>
                </a:cubicBezTo>
                <a:cubicBezTo>
                  <a:pt x="438" y="965"/>
                  <a:pt x="438" y="965"/>
                  <a:pt x="438" y="965"/>
                </a:cubicBezTo>
                <a:cubicBezTo>
                  <a:pt x="426" y="965"/>
                  <a:pt x="417" y="975"/>
                  <a:pt x="417" y="987"/>
                </a:cubicBezTo>
                <a:cubicBezTo>
                  <a:pt x="417" y="999"/>
                  <a:pt x="426" y="1009"/>
                  <a:pt x="438" y="1009"/>
                </a:cubicBezTo>
                <a:cubicBezTo>
                  <a:pt x="495" y="1009"/>
                  <a:pt x="495" y="1009"/>
                  <a:pt x="495" y="1009"/>
                </a:cubicBezTo>
                <a:cubicBezTo>
                  <a:pt x="499" y="1009"/>
                  <a:pt x="502" y="1012"/>
                  <a:pt x="502" y="1016"/>
                </a:cubicBezTo>
                <a:cubicBezTo>
                  <a:pt x="502" y="1020"/>
                  <a:pt x="499" y="1023"/>
                  <a:pt x="495" y="1023"/>
                </a:cubicBezTo>
                <a:cubicBezTo>
                  <a:pt x="443" y="1023"/>
                  <a:pt x="443" y="1023"/>
                  <a:pt x="443" y="1023"/>
                </a:cubicBezTo>
                <a:cubicBezTo>
                  <a:pt x="431" y="1023"/>
                  <a:pt x="422" y="1033"/>
                  <a:pt x="422" y="1045"/>
                </a:cubicBezTo>
                <a:cubicBezTo>
                  <a:pt x="422" y="1057"/>
                  <a:pt x="431" y="1066"/>
                  <a:pt x="443" y="1066"/>
                </a:cubicBezTo>
                <a:cubicBezTo>
                  <a:pt x="472" y="1066"/>
                  <a:pt x="472" y="1066"/>
                  <a:pt x="472" y="1066"/>
                </a:cubicBezTo>
                <a:cubicBezTo>
                  <a:pt x="476" y="1066"/>
                  <a:pt x="479" y="1070"/>
                  <a:pt x="479" y="1074"/>
                </a:cubicBezTo>
                <a:cubicBezTo>
                  <a:pt x="479" y="1078"/>
                  <a:pt x="476" y="1081"/>
                  <a:pt x="472" y="1081"/>
                </a:cubicBezTo>
                <a:cubicBezTo>
                  <a:pt x="443" y="1081"/>
                  <a:pt x="443" y="1081"/>
                  <a:pt x="443" y="1081"/>
                </a:cubicBezTo>
                <a:cubicBezTo>
                  <a:pt x="431" y="1081"/>
                  <a:pt x="422" y="1091"/>
                  <a:pt x="422" y="1103"/>
                </a:cubicBezTo>
                <a:cubicBezTo>
                  <a:pt x="422" y="1115"/>
                  <a:pt x="431" y="1124"/>
                  <a:pt x="443" y="1124"/>
                </a:cubicBezTo>
                <a:cubicBezTo>
                  <a:pt x="462" y="1124"/>
                  <a:pt x="462" y="1124"/>
                  <a:pt x="462" y="1124"/>
                </a:cubicBezTo>
                <a:cubicBezTo>
                  <a:pt x="1017" y="1124"/>
                  <a:pt x="1017" y="1124"/>
                  <a:pt x="1017" y="1124"/>
                </a:cubicBezTo>
                <a:cubicBezTo>
                  <a:pt x="1037" y="1124"/>
                  <a:pt x="1053" y="1108"/>
                  <a:pt x="1053" y="1088"/>
                </a:cubicBezTo>
                <a:cubicBezTo>
                  <a:pt x="1053" y="1068"/>
                  <a:pt x="1037" y="1052"/>
                  <a:pt x="1017" y="1052"/>
                </a:cubicBezTo>
                <a:cubicBezTo>
                  <a:pt x="976" y="1052"/>
                  <a:pt x="976" y="1052"/>
                  <a:pt x="976" y="1052"/>
                </a:cubicBezTo>
                <a:cubicBezTo>
                  <a:pt x="964" y="1052"/>
                  <a:pt x="955" y="1042"/>
                  <a:pt x="955" y="1030"/>
                </a:cubicBezTo>
                <a:cubicBezTo>
                  <a:pt x="955" y="1018"/>
                  <a:pt x="964" y="1009"/>
                  <a:pt x="976" y="1009"/>
                </a:cubicBezTo>
                <a:cubicBezTo>
                  <a:pt x="979" y="1009"/>
                  <a:pt x="979" y="1009"/>
                  <a:pt x="979" y="1009"/>
                </a:cubicBezTo>
                <a:cubicBezTo>
                  <a:pt x="990" y="1009"/>
                  <a:pt x="1000" y="999"/>
                  <a:pt x="1000" y="987"/>
                </a:cubicBezTo>
                <a:cubicBezTo>
                  <a:pt x="1000" y="975"/>
                  <a:pt x="990" y="965"/>
                  <a:pt x="979" y="965"/>
                </a:cubicBezTo>
                <a:cubicBezTo>
                  <a:pt x="941" y="965"/>
                  <a:pt x="941" y="965"/>
                  <a:pt x="941" y="965"/>
                </a:cubicBezTo>
                <a:cubicBezTo>
                  <a:pt x="937" y="965"/>
                  <a:pt x="933" y="962"/>
                  <a:pt x="933" y="958"/>
                </a:cubicBezTo>
                <a:cubicBezTo>
                  <a:pt x="933" y="954"/>
                  <a:pt x="937" y="951"/>
                  <a:pt x="941" y="951"/>
                </a:cubicBezTo>
                <a:cubicBezTo>
                  <a:pt x="1017" y="951"/>
                  <a:pt x="1017" y="951"/>
                  <a:pt x="1017" y="951"/>
                </a:cubicBezTo>
                <a:cubicBezTo>
                  <a:pt x="1029" y="951"/>
                  <a:pt x="1039" y="941"/>
                  <a:pt x="1039" y="929"/>
                </a:cubicBezTo>
                <a:cubicBezTo>
                  <a:pt x="1039" y="917"/>
                  <a:pt x="1029" y="908"/>
                  <a:pt x="1017" y="908"/>
                </a:cubicBezTo>
                <a:cubicBezTo>
                  <a:pt x="919" y="908"/>
                  <a:pt x="919" y="908"/>
                  <a:pt x="919" y="908"/>
                </a:cubicBezTo>
                <a:cubicBezTo>
                  <a:pt x="915" y="908"/>
                  <a:pt x="912" y="904"/>
                  <a:pt x="912" y="900"/>
                </a:cubicBezTo>
                <a:cubicBezTo>
                  <a:pt x="912" y="896"/>
                  <a:pt x="915" y="893"/>
                  <a:pt x="919" y="893"/>
                </a:cubicBezTo>
                <a:cubicBezTo>
                  <a:pt x="1053" y="893"/>
                  <a:pt x="1053" y="893"/>
                  <a:pt x="1053" y="893"/>
                </a:cubicBezTo>
                <a:cubicBezTo>
                  <a:pt x="1065" y="893"/>
                  <a:pt x="1075" y="883"/>
                  <a:pt x="1075" y="871"/>
                </a:cubicBezTo>
                <a:cubicBezTo>
                  <a:pt x="1075" y="859"/>
                  <a:pt x="1065" y="850"/>
                  <a:pt x="1053" y="850"/>
                </a:cubicBezTo>
                <a:cubicBezTo>
                  <a:pt x="914" y="850"/>
                  <a:pt x="914" y="850"/>
                  <a:pt x="914" y="850"/>
                </a:cubicBezTo>
                <a:cubicBezTo>
                  <a:pt x="910" y="850"/>
                  <a:pt x="906" y="846"/>
                  <a:pt x="906" y="842"/>
                </a:cubicBezTo>
                <a:cubicBezTo>
                  <a:pt x="906" y="838"/>
                  <a:pt x="910" y="835"/>
                  <a:pt x="914" y="835"/>
                </a:cubicBezTo>
                <a:cubicBezTo>
                  <a:pt x="1049" y="835"/>
                  <a:pt x="1049" y="835"/>
                  <a:pt x="1049" y="835"/>
                </a:cubicBezTo>
                <a:cubicBezTo>
                  <a:pt x="1061" y="835"/>
                  <a:pt x="1071" y="825"/>
                  <a:pt x="1071" y="814"/>
                </a:cubicBezTo>
                <a:cubicBezTo>
                  <a:pt x="1071" y="802"/>
                  <a:pt x="1061" y="792"/>
                  <a:pt x="1049" y="792"/>
                </a:cubicBezTo>
                <a:cubicBezTo>
                  <a:pt x="905" y="792"/>
                  <a:pt x="905" y="792"/>
                  <a:pt x="905" y="792"/>
                </a:cubicBezTo>
                <a:cubicBezTo>
                  <a:pt x="901" y="792"/>
                  <a:pt x="898" y="789"/>
                  <a:pt x="898" y="785"/>
                </a:cubicBezTo>
                <a:cubicBezTo>
                  <a:pt x="898" y="781"/>
                  <a:pt x="901" y="777"/>
                  <a:pt x="905" y="777"/>
                </a:cubicBezTo>
                <a:cubicBezTo>
                  <a:pt x="1104" y="777"/>
                  <a:pt x="1104" y="777"/>
                  <a:pt x="1104" y="777"/>
                </a:cubicBezTo>
                <a:cubicBezTo>
                  <a:pt x="1116" y="777"/>
                  <a:pt x="1125" y="768"/>
                  <a:pt x="1125" y="756"/>
                </a:cubicBezTo>
                <a:cubicBezTo>
                  <a:pt x="1125" y="744"/>
                  <a:pt x="1116" y="734"/>
                  <a:pt x="1104" y="734"/>
                </a:cubicBezTo>
                <a:cubicBezTo>
                  <a:pt x="791" y="734"/>
                  <a:pt x="791" y="734"/>
                  <a:pt x="791" y="734"/>
                </a:cubicBezTo>
                <a:cubicBezTo>
                  <a:pt x="787" y="734"/>
                  <a:pt x="784" y="731"/>
                  <a:pt x="784" y="727"/>
                </a:cubicBezTo>
                <a:cubicBezTo>
                  <a:pt x="784" y="723"/>
                  <a:pt x="787" y="720"/>
                  <a:pt x="791" y="720"/>
                </a:cubicBezTo>
                <a:cubicBezTo>
                  <a:pt x="1046" y="720"/>
                  <a:pt x="1046" y="720"/>
                  <a:pt x="1046" y="720"/>
                </a:cubicBezTo>
                <a:cubicBezTo>
                  <a:pt x="1058" y="720"/>
                  <a:pt x="1068" y="710"/>
                  <a:pt x="1068" y="698"/>
                </a:cubicBezTo>
                <a:cubicBezTo>
                  <a:pt x="1068" y="686"/>
                  <a:pt x="1058" y="676"/>
                  <a:pt x="1046" y="676"/>
                </a:cubicBezTo>
                <a:cubicBezTo>
                  <a:pt x="763" y="676"/>
                  <a:pt x="763" y="676"/>
                  <a:pt x="763" y="676"/>
                </a:cubicBezTo>
                <a:cubicBezTo>
                  <a:pt x="759" y="676"/>
                  <a:pt x="755" y="673"/>
                  <a:pt x="755" y="669"/>
                </a:cubicBezTo>
                <a:cubicBezTo>
                  <a:pt x="755" y="665"/>
                  <a:pt x="759" y="662"/>
                  <a:pt x="763" y="662"/>
                </a:cubicBezTo>
                <a:cubicBezTo>
                  <a:pt x="1011" y="662"/>
                  <a:pt x="1011" y="662"/>
                  <a:pt x="1011" y="662"/>
                </a:cubicBezTo>
                <a:cubicBezTo>
                  <a:pt x="1022" y="662"/>
                  <a:pt x="1032" y="652"/>
                  <a:pt x="1032" y="640"/>
                </a:cubicBezTo>
                <a:cubicBezTo>
                  <a:pt x="1032" y="628"/>
                  <a:pt x="1022" y="619"/>
                  <a:pt x="1011" y="619"/>
                </a:cubicBezTo>
                <a:cubicBezTo>
                  <a:pt x="805" y="619"/>
                  <a:pt x="805" y="619"/>
                  <a:pt x="805" y="619"/>
                </a:cubicBezTo>
                <a:cubicBezTo>
                  <a:pt x="801" y="619"/>
                  <a:pt x="798" y="615"/>
                  <a:pt x="798" y="611"/>
                </a:cubicBezTo>
                <a:cubicBezTo>
                  <a:pt x="798" y="607"/>
                  <a:pt x="801" y="604"/>
                  <a:pt x="805" y="604"/>
                </a:cubicBezTo>
                <a:cubicBezTo>
                  <a:pt x="860" y="604"/>
                  <a:pt x="860" y="604"/>
                  <a:pt x="860" y="604"/>
                </a:cubicBezTo>
                <a:cubicBezTo>
                  <a:pt x="872" y="604"/>
                  <a:pt x="881" y="594"/>
                  <a:pt x="881" y="582"/>
                </a:cubicBezTo>
                <a:cubicBezTo>
                  <a:pt x="881" y="570"/>
                  <a:pt x="872" y="561"/>
                  <a:pt x="860" y="561"/>
                </a:cubicBezTo>
                <a:cubicBezTo>
                  <a:pt x="805" y="561"/>
                  <a:pt x="805" y="561"/>
                  <a:pt x="805" y="561"/>
                </a:cubicBezTo>
                <a:cubicBezTo>
                  <a:pt x="801" y="561"/>
                  <a:pt x="798" y="557"/>
                  <a:pt x="798" y="553"/>
                </a:cubicBezTo>
                <a:cubicBezTo>
                  <a:pt x="798" y="549"/>
                  <a:pt x="801" y="546"/>
                  <a:pt x="805" y="546"/>
                </a:cubicBezTo>
                <a:cubicBezTo>
                  <a:pt x="972" y="546"/>
                  <a:pt x="972" y="546"/>
                  <a:pt x="972" y="546"/>
                </a:cubicBezTo>
                <a:cubicBezTo>
                  <a:pt x="984" y="546"/>
                  <a:pt x="993" y="536"/>
                  <a:pt x="993" y="524"/>
                </a:cubicBezTo>
                <a:cubicBezTo>
                  <a:pt x="993" y="513"/>
                  <a:pt x="984" y="503"/>
                  <a:pt x="972" y="503"/>
                </a:cubicBezTo>
                <a:cubicBezTo>
                  <a:pt x="846" y="503"/>
                  <a:pt x="846" y="503"/>
                  <a:pt x="846" y="503"/>
                </a:cubicBezTo>
                <a:cubicBezTo>
                  <a:pt x="842" y="503"/>
                  <a:pt x="839" y="500"/>
                  <a:pt x="839" y="496"/>
                </a:cubicBezTo>
                <a:cubicBezTo>
                  <a:pt x="839" y="492"/>
                  <a:pt x="842" y="488"/>
                  <a:pt x="846" y="488"/>
                </a:cubicBezTo>
                <a:cubicBezTo>
                  <a:pt x="969" y="488"/>
                  <a:pt x="969" y="488"/>
                  <a:pt x="969" y="488"/>
                </a:cubicBezTo>
                <a:cubicBezTo>
                  <a:pt x="981" y="488"/>
                  <a:pt x="991" y="479"/>
                  <a:pt x="991" y="467"/>
                </a:cubicBezTo>
                <a:cubicBezTo>
                  <a:pt x="991" y="455"/>
                  <a:pt x="981" y="445"/>
                  <a:pt x="969" y="445"/>
                </a:cubicBezTo>
                <a:cubicBezTo>
                  <a:pt x="768" y="445"/>
                  <a:pt x="768" y="445"/>
                  <a:pt x="768" y="445"/>
                </a:cubicBezTo>
                <a:cubicBezTo>
                  <a:pt x="764" y="445"/>
                  <a:pt x="761" y="442"/>
                  <a:pt x="761" y="438"/>
                </a:cubicBezTo>
                <a:cubicBezTo>
                  <a:pt x="761" y="434"/>
                  <a:pt x="764" y="430"/>
                  <a:pt x="768" y="430"/>
                </a:cubicBezTo>
                <a:cubicBezTo>
                  <a:pt x="804" y="430"/>
                  <a:pt x="804" y="430"/>
                  <a:pt x="804" y="430"/>
                </a:cubicBezTo>
                <a:cubicBezTo>
                  <a:pt x="816" y="430"/>
                  <a:pt x="826" y="421"/>
                  <a:pt x="826" y="409"/>
                </a:cubicBezTo>
                <a:cubicBezTo>
                  <a:pt x="826" y="397"/>
                  <a:pt x="816" y="387"/>
                  <a:pt x="804" y="387"/>
                </a:cubicBezTo>
                <a:cubicBezTo>
                  <a:pt x="766" y="387"/>
                  <a:pt x="766" y="387"/>
                  <a:pt x="766" y="387"/>
                </a:cubicBezTo>
                <a:cubicBezTo>
                  <a:pt x="762" y="387"/>
                  <a:pt x="759" y="384"/>
                  <a:pt x="759" y="380"/>
                </a:cubicBezTo>
                <a:cubicBezTo>
                  <a:pt x="759" y="376"/>
                  <a:pt x="762" y="373"/>
                  <a:pt x="766" y="373"/>
                </a:cubicBezTo>
                <a:cubicBezTo>
                  <a:pt x="885" y="373"/>
                  <a:pt x="885" y="373"/>
                  <a:pt x="885" y="373"/>
                </a:cubicBezTo>
                <a:cubicBezTo>
                  <a:pt x="886" y="373"/>
                  <a:pt x="887" y="373"/>
                  <a:pt x="888" y="373"/>
                </a:cubicBezTo>
                <a:cubicBezTo>
                  <a:pt x="1592" y="373"/>
                  <a:pt x="1592" y="373"/>
                  <a:pt x="1592" y="373"/>
                </a:cubicBezTo>
                <a:cubicBezTo>
                  <a:pt x="1596" y="373"/>
                  <a:pt x="1599" y="376"/>
                  <a:pt x="1599" y="380"/>
                </a:cubicBezTo>
                <a:cubicBezTo>
                  <a:pt x="1599" y="384"/>
                  <a:pt x="1596" y="388"/>
                  <a:pt x="1592" y="388"/>
                </a:cubicBezTo>
                <a:cubicBezTo>
                  <a:pt x="855" y="388"/>
                  <a:pt x="855" y="388"/>
                  <a:pt x="855" y="388"/>
                </a:cubicBezTo>
                <a:cubicBezTo>
                  <a:pt x="843" y="388"/>
                  <a:pt x="834" y="397"/>
                  <a:pt x="834" y="409"/>
                </a:cubicBezTo>
                <a:cubicBezTo>
                  <a:pt x="834" y="421"/>
                  <a:pt x="843" y="431"/>
                  <a:pt x="855" y="431"/>
                </a:cubicBezTo>
                <a:cubicBezTo>
                  <a:pt x="1592" y="431"/>
                  <a:pt x="1592" y="431"/>
                  <a:pt x="1592" y="431"/>
                </a:cubicBezTo>
                <a:cubicBezTo>
                  <a:pt x="1596" y="431"/>
                  <a:pt x="1599" y="434"/>
                  <a:pt x="1599" y="438"/>
                </a:cubicBezTo>
                <a:cubicBezTo>
                  <a:pt x="1599" y="442"/>
                  <a:pt x="1596" y="445"/>
                  <a:pt x="1592" y="445"/>
                </a:cubicBezTo>
                <a:cubicBezTo>
                  <a:pt x="1039" y="445"/>
                  <a:pt x="1039" y="445"/>
                  <a:pt x="1039" y="445"/>
                </a:cubicBezTo>
                <a:cubicBezTo>
                  <a:pt x="1027" y="445"/>
                  <a:pt x="1017" y="455"/>
                  <a:pt x="1017" y="467"/>
                </a:cubicBezTo>
                <a:cubicBezTo>
                  <a:pt x="1017" y="479"/>
                  <a:pt x="1027" y="489"/>
                  <a:pt x="1039" y="489"/>
                </a:cubicBezTo>
                <a:cubicBezTo>
                  <a:pt x="1553" y="489"/>
                  <a:pt x="1553" y="489"/>
                  <a:pt x="1553" y="489"/>
                </a:cubicBezTo>
                <a:cubicBezTo>
                  <a:pt x="1557" y="489"/>
                  <a:pt x="1560" y="492"/>
                  <a:pt x="1560" y="496"/>
                </a:cubicBezTo>
                <a:cubicBezTo>
                  <a:pt x="1560" y="500"/>
                  <a:pt x="1557" y="503"/>
                  <a:pt x="1553" y="503"/>
                </a:cubicBezTo>
                <a:cubicBezTo>
                  <a:pt x="1039" y="503"/>
                  <a:pt x="1039" y="503"/>
                  <a:pt x="1039" y="503"/>
                </a:cubicBezTo>
                <a:cubicBezTo>
                  <a:pt x="1027" y="503"/>
                  <a:pt x="1017" y="513"/>
                  <a:pt x="1017" y="525"/>
                </a:cubicBezTo>
                <a:cubicBezTo>
                  <a:pt x="1017" y="537"/>
                  <a:pt x="1027" y="546"/>
                  <a:pt x="1039" y="546"/>
                </a:cubicBezTo>
                <a:cubicBezTo>
                  <a:pt x="1528" y="546"/>
                  <a:pt x="1528" y="546"/>
                  <a:pt x="1528" y="546"/>
                </a:cubicBezTo>
                <a:cubicBezTo>
                  <a:pt x="1532" y="546"/>
                  <a:pt x="1536" y="550"/>
                  <a:pt x="1536" y="554"/>
                </a:cubicBezTo>
                <a:cubicBezTo>
                  <a:pt x="1536" y="558"/>
                  <a:pt x="1532" y="561"/>
                  <a:pt x="1528" y="561"/>
                </a:cubicBezTo>
                <a:cubicBezTo>
                  <a:pt x="1019" y="561"/>
                  <a:pt x="1019" y="561"/>
                  <a:pt x="1019" y="561"/>
                </a:cubicBezTo>
                <a:cubicBezTo>
                  <a:pt x="1007" y="561"/>
                  <a:pt x="997" y="571"/>
                  <a:pt x="997" y="583"/>
                </a:cubicBezTo>
                <a:cubicBezTo>
                  <a:pt x="997" y="595"/>
                  <a:pt x="1007" y="604"/>
                  <a:pt x="1019" y="604"/>
                </a:cubicBezTo>
                <a:cubicBezTo>
                  <a:pt x="1526" y="604"/>
                  <a:pt x="1526" y="604"/>
                  <a:pt x="1526" y="604"/>
                </a:cubicBezTo>
                <a:cubicBezTo>
                  <a:pt x="1530" y="604"/>
                  <a:pt x="1534" y="607"/>
                  <a:pt x="1534" y="612"/>
                </a:cubicBezTo>
                <a:cubicBezTo>
                  <a:pt x="1534" y="616"/>
                  <a:pt x="1530" y="619"/>
                  <a:pt x="1526" y="619"/>
                </a:cubicBezTo>
                <a:cubicBezTo>
                  <a:pt x="1068" y="619"/>
                  <a:pt x="1068" y="619"/>
                  <a:pt x="1068" y="619"/>
                </a:cubicBezTo>
                <a:cubicBezTo>
                  <a:pt x="1056" y="619"/>
                  <a:pt x="1046" y="629"/>
                  <a:pt x="1046" y="640"/>
                </a:cubicBezTo>
                <a:cubicBezTo>
                  <a:pt x="1046" y="652"/>
                  <a:pt x="1056" y="662"/>
                  <a:pt x="1068" y="662"/>
                </a:cubicBezTo>
                <a:cubicBezTo>
                  <a:pt x="1436" y="662"/>
                  <a:pt x="1436" y="662"/>
                  <a:pt x="1436" y="662"/>
                </a:cubicBezTo>
                <a:cubicBezTo>
                  <a:pt x="1440" y="662"/>
                  <a:pt x="1443" y="665"/>
                  <a:pt x="1443" y="669"/>
                </a:cubicBezTo>
                <a:cubicBezTo>
                  <a:pt x="1443" y="673"/>
                  <a:pt x="1440" y="677"/>
                  <a:pt x="1436" y="677"/>
                </a:cubicBezTo>
                <a:cubicBezTo>
                  <a:pt x="1287" y="677"/>
                  <a:pt x="1287" y="677"/>
                  <a:pt x="1287" y="677"/>
                </a:cubicBezTo>
                <a:cubicBezTo>
                  <a:pt x="1276" y="677"/>
                  <a:pt x="1266" y="686"/>
                  <a:pt x="1266" y="698"/>
                </a:cubicBezTo>
                <a:cubicBezTo>
                  <a:pt x="1266" y="710"/>
                  <a:pt x="1276" y="720"/>
                  <a:pt x="1287" y="720"/>
                </a:cubicBezTo>
                <a:cubicBezTo>
                  <a:pt x="1454" y="720"/>
                  <a:pt x="1454" y="720"/>
                  <a:pt x="1454" y="720"/>
                </a:cubicBezTo>
                <a:cubicBezTo>
                  <a:pt x="1458" y="720"/>
                  <a:pt x="1461" y="723"/>
                  <a:pt x="1461" y="727"/>
                </a:cubicBezTo>
                <a:cubicBezTo>
                  <a:pt x="1461" y="731"/>
                  <a:pt x="1458" y="734"/>
                  <a:pt x="1454" y="734"/>
                </a:cubicBezTo>
                <a:cubicBezTo>
                  <a:pt x="1321" y="734"/>
                  <a:pt x="1321" y="734"/>
                  <a:pt x="1321" y="734"/>
                </a:cubicBezTo>
                <a:cubicBezTo>
                  <a:pt x="1309" y="734"/>
                  <a:pt x="1300" y="744"/>
                  <a:pt x="1300" y="756"/>
                </a:cubicBezTo>
                <a:cubicBezTo>
                  <a:pt x="1300" y="768"/>
                  <a:pt x="1309" y="778"/>
                  <a:pt x="1321" y="778"/>
                </a:cubicBezTo>
                <a:cubicBezTo>
                  <a:pt x="1549" y="778"/>
                  <a:pt x="1549" y="778"/>
                  <a:pt x="1549" y="778"/>
                </a:cubicBezTo>
                <a:cubicBezTo>
                  <a:pt x="1553" y="778"/>
                  <a:pt x="1556" y="781"/>
                  <a:pt x="1556" y="785"/>
                </a:cubicBezTo>
                <a:cubicBezTo>
                  <a:pt x="1556" y="789"/>
                  <a:pt x="1553" y="792"/>
                  <a:pt x="1549" y="792"/>
                </a:cubicBezTo>
                <a:cubicBezTo>
                  <a:pt x="1455" y="792"/>
                  <a:pt x="1455" y="792"/>
                  <a:pt x="1455" y="792"/>
                </a:cubicBezTo>
                <a:cubicBezTo>
                  <a:pt x="1443" y="792"/>
                  <a:pt x="1434" y="802"/>
                  <a:pt x="1434" y="814"/>
                </a:cubicBezTo>
                <a:cubicBezTo>
                  <a:pt x="1434" y="826"/>
                  <a:pt x="1443" y="835"/>
                  <a:pt x="1455" y="835"/>
                </a:cubicBezTo>
                <a:cubicBezTo>
                  <a:pt x="1623" y="835"/>
                  <a:pt x="1623" y="835"/>
                  <a:pt x="1623" y="835"/>
                </a:cubicBezTo>
                <a:cubicBezTo>
                  <a:pt x="1635" y="835"/>
                  <a:pt x="1645" y="826"/>
                  <a:pt x="1645" y="814"/>
                </a:cubicBezTo>
                <a:cubicBezTo>
                  <a:pt x="1645" y="802"/>
                  <a:pt x="1635" y="792"/>
                  <a:pt x="1623" y="792"/>
                </a:cubicBezTo>
                <a:cubicBezTo>
                  <a:pt x="1607" y="792"/>
                  <a:pt x="1607" y="792"/>
                  <a:pt x="1607" y="792"/>
                </a:cubicBezTo>
                <a:cubicBezTo>
                  <a:pt x="1603" y="792"/>
                  <a:pt x="1600" y="789"/>
                  <a:pt x="1600" y="785"/>
                </a:cubicBezTo>
                <a:cubicBezTo>
                  <a:pt x="1600" y="781"/>
                  <a:pt x="1603" y="778"/>
                  <a:pt x="1607" y="778"/>
                </a:cubicBezTo>
                <a:cubicBezTo>
                  <a:pt x="1683" y="778"/>
                  <a:pt x="1683" y="778"/>
                  <a:pt x="1683" y="778"/>
                </a:cubicBezTo>
                <a:cubicBezTo>
                  <a:pt x="1687" y="778"/>
                  <a:pt x="1690" y="781"/>
                  <a:pt x="1690" y="785"/>
                </a:cubicBezTo>
                <a:cubicBezTo>
                  <a:pt x="1690" y="789"/>
                  <a:pt x="1687" y="792"/>
                  <a:pt x="1683" y="792"/>
                </a:cubicBezTo>
                <a:cubicBezTo>
                  <a:pt x="1673" y="792"/>
                  <a:pt x="1673" y="792"/>
                  <a:pt x="1673" y="792"/>
                </a:cubicBezTo>
                <a:cubicBezTo>
                  <a:pt x="1662" y="792"/>
                  <a:pt x="1652" y="802"/>
                  <a:pt x="1652" y="814"/>
                </a:cubicBezTo>
                <a:cubicBezTo>
                  <a:pt x="1652" y="826"/>
                  <a:pt x="1662" y="835"/>
                  <a:pt x="1673" y="835"/>
                </a:cubicBezTo>
                <a:cubicBezTo>
                  <a:pt x="1681" y="835"/>
                  <a:pt x="1681" y="835"/>
                  <a:pt x="1681" y="835"/>
                </a:cubicBezTo>
                <a:cubicBezTo>
                  <a:pt x="1693" y="835"/>
                  <a:pt x="1703" y="845"/>
                  <a:pt x="1703" y="857"/>
                </a:cubicBezTo>
                <a:cubicBezTo>
                  <a:pt x="1703" y="869"/>
                  <a:pt x="1693" y="879"/>
                  <a:pt x="1681" y="879"/>
                </a:cubicBezTo>
                <a:cubicBezTo>
                  <a:pt x="1550" y="879"/>
                  <a:pt x="1550" y="879"/>
                  <a:pt x="1550" y="879"/>
                </a:cubicBezTo>
                <a:cubicBezTo>
                  <a:pt x="1538" y="879"/>
                  <a:pt x="1529" y="889"/>
                  <a:pt x="1529" y="901"/>
                </a:cubicBezTo>
                <a:cubicBezTo>
                  <a:pt x="1529" y="913"/>
                  <a:pt x="1538" y="922"/>
                  <a:pt x="1550" y="922"/>
                </a:cubicBezTo>
                <a:cubicBezTo>
                  <a:pt x="1697" y="922"/>
                  <a:pt x="1697" y="922"/>
                  <a:pt x="1697" y="922"/>
                </a:cubicBezTo>
                <a:cubicBezTo>
                  <a:pt x="1701" y="922"/>
                  <a:pt x="1704" y="925"/>
                  <a:pt x="1704" y="929"/>
                </a:cubicBezTo>
                <a:cubicBezTo>
                  <a:pt x="1704" y="934"/>
                  <a:pt x="1701" y="937"/>
                  <a:pt x="1697" y="937"/>
                </a:cubicBezTo>
                <a:cubicBezTo>
                  <a:pt x="1504" y="937"/>
                  <a:pt x="1504" y="937"/>
                  <a:pt x="1504" y="937"/>
                </a:cubicBezTo>
                <a:cubicBezTo>
                  <a:pt x="1492" y="937"/>
                  <a:pt x="1482" y="946"/>
                  <a:pt x="1482" y="958"/>
                </a:cubicBezTo>
                <a:cubicBezTo>
                  <a:pt x="1482" y="970"/>
                  <a:pt x="1492" y="980"/>
                  <a:pt x="1504" y="980"/>
                </a:cubicBezTo>
                <a:cubicBezTo>
                  <a:pt x="1712" y="980"/>
                  <a:pt x="1712" y="980"/>
                  <a:pt x="1712" y="980"/>
                </a:cubicBezTo>
                <a:cubicBezTo>
                  <a:pt x="1716" y="980"/>
                  <a:pt x="1719" y="983"/>
                  <a:pt x="1719" y="987"/>
                </a:cubicBezTo>
                <a:cubicBezTo>
                  <a:pt x="1719" y="991"/>
                  <a:pt x="1716" y="995"/>
                  <a:pt x="1712" y="995"/>
                </a:cubicBezTo>
                <a:cubicBezTo>
                  <a:pt x="1505" y="995"/>
                  <a:pt x="1505" y="995"/>
                  <a:pt x="1505" y="995"/>
                </a:cubicBezTo>
                <a:cubicBezTo>
                  <a:pt x="1494" y="995"/>
                  <a:pt x="1484" y="1004"/>
                  <a:pt x="1484" y="1016"/>
                </a:cubicBezTo>
                <a:cubicBezTo>
                  <a:pt x="1484" y="1028"/>
                  <a:pt x="1494" y="1038"/>
                  <a:pt x="1505" y="1038"/>
                </a:cubicBezTo>
                <a:cubicBezTo>
                  <a:pt x="1693" y="1038"/>
                  <a:pt x="1693" y="1038"/>
                  <a:pt x="1693" y="1038"/>
                </a:cubicBezTo>
                <a:cubicBezTo>
                  <a:pt x="1697" y="1038"/>
                  <a:pt x="1701" y="1041"/>
                  <a:pt x="1701" y="1045"/>
                </a:cubicBezTo>
                <a:cubicBezTo>
                  <a:pt x="1701" y="1049"/>
                  <a:pt x="1697" y="1052"/>
                  <a:pt x="1693" y="1052"/>
                </a:cubicBezTo>
                <a:cubicBezTo>
                  <a:pt x="1635" y="1052"/>
                  <a:pt x="1635" y="1052"/>
                  <a:pt x="1635" y="1052"/>
                </a:cubicBezTo>
                <a:cubicBezTo>
                  <a:pt x="1623" y="1052"/>
                  <a:pt x="1613" y="1062"/>
                  <a:pt x="1613" y="1074"/>
                </a:cubicBezTo>
                <a:cubicBezTo>
                  <a:pt x="1613" y="1086"/>
                  <a:pt x="1623" y="1096"/>
                  <a:pt x="1635" y="1096"/>
                </a:cubicBezTo>
                <a:cubicBezTo>
                  <a:pt x="1658" y="1096"/>
                  <a:pt x="1658" y="1096"/>
                  <a:pt x="1658" y="1096"/>
                </a:cubicBezTo>
                <a:cubicBezTo>
                  <a:pt x="1662" y="1096"/>
                  <a:pt x="1665" y="1099"/>
                  <a:pt x="1665" y="1103"/>
                </a:cubicBezTo>
                <a:cubicBezTo>
                  <a:pt x="1665" y="1107"/>
                  <a:pt x="1662" y="1110"/>
                  <a:pt x="1658" y="1110"/>
                </a:cubicBezTo>
                <a:cubicBezTo>
                  <a:pt x="1650" y="1110"/>
                  <a:pt x="1650" y="1110"/>
                  <a:pt x="1650" y="1110"/>
                </a:cubicBezTo>
                <a:cubicBezTo>
                  <a:pt x="1630" y="1110"/>
                  <a:pt x="1614" y="1126"/>
                  <a:pt x="1614" y="1146"/>
                </a:cubicBezTo>
                <a:cubicBezTo>
                  <a:pt x="1614" y="1166"/>
                  <a:pt x="1630" y="1182"/>
                  <a:pt x="1650" y="1182"/>
                </a:cubicBezTo>
                <a:cubicBezTo>
                  <a:pt x="1789" y="1182"/>
                  <a:pt x="1789" y="1182"/>
                  <a:pt x="1789" y="1182"/>
                </a:cubicBezTo>
                <a:cubicBezTo>
                  <a:pt x="1801" y="1182"/>
                  <a:pt x="1811" y="1173"/>
                  <a:pt x="1811" y="1161"/>
                </a:cubicBezTo>
                <a:cubicBezTo>
                  <a:pt x="1811" y="1149"/>
                  <a:pt x="1801" y="1139"/>
                  <a:pt x="1789" y="1139"/>
                </a:cubicBezTo>
                <a:cubicBezTo>
                  <a:pt x="1766" y="1139"/>
                  <a:pt x="1766" y="1139"/>
                  <a:pt x="1766" y="1139"/>
                </a:cubicBezTo>
                <a:cubicBezTo>
                  <a:pt x="1762" y="1139"/>
                  <a:pt x="1759" y="1136"/>
                  <a:pt x="1759" y="1132"/>
                </a:cubicBezTo>
                <a:cubicBezTo>
                  <a:pt x="1759" y="1128"/>
                  <a:pt x="1762" y="1125"/>
                  <a:pt x="1766" y="1125"/>
                </a:cubicBezTo>
                <a:cubicBezTo>
                  <a:pt x="1824" y="1125"/>
                  <a:pt x="1824" y="1125"/>
                  <a:pt x="1824" y="1125"/>
                </a:cubicBezTo>
                <a:cubicBezTo>
                  <a:pt x="1836" y="1125"/>
                  <a:pt x="1846" y="1115"/>
                  <a:pt x="1846" y="1103"/>
                </a:cubicBezTo>
                <a:cubicBezTo>
                  <a:pt x="1846" y="1091"/>
                  <a:pt x="1836" y="1081"/>
                  <a:pt x="1824" y="1081"/>
                </a:cubicBezTo>
                <a:cubicBezTo>
                  <a:pt x="1797" y="1081"/>
                  <a:pt x="1797" y="1081"/>
                  <a:pt x="1797" y="1081"/>
                </a:cubicBezTo>
                <a:cubicBezTo>
                  <a:pt x="1793" y="1081"/>
                  <a:pt x="1790" y="1078"/>
                  <a:pt x="1790" y="1074"/>
                </a:cubicBezTo>
                <a:cubicBezTo>
                  <a:pt x="1790" y="1070"/>
                  <a:pt x="1793" y="1067"/>
                  <a:pt x="1797" y="1067"/>
                </a:cubicBezTo>
                <a:cubicBezTo>
                  <a:pt x="1843" y="1067"/>
                  <a:pt x="1843" y="1067"/>
                  <a:pt x="1843" y="1067"/>
                </a:cubicBezTo>
                <a:cubicBezTo>
                  <a:pt x="1855" y="1067"/>
                  <a:pt x="1864" y="1057"/>
                  <a:pt x="1864" y="1045"/>
                </a:cubicBezTo>
                <a:cubicBezTo>
                  <a:pt x="1864" y="1033"/>
                  <a:pt x="1855" y="1024"/>
                  <a:pt x="1843" y="1024"/>
                </a:cubicBezTo>
                <a:cubicBezTo>
                  <a:pt x="1791" y="1023"/>
                  <a:pt x="1791" y="1023"/>
                  <a:pt x="1791" y="1023"/>
                </a:cubicBezTo>
                <a:cubicBezTo>
                  <a:pt x="1787" y="1023"/>
                  <a:pt x="1784" y="1020"/>
                  <a:pt x="1784" y="1016"/>
                </a:cubicBezTo>
                <a:cubicBezTo>
                  <a:pt x="1784" y="1012"/>
                  <a:pt x="1787" y="1009"/>
                  <a:pt x="1791" y="1009"/>
                </a:cubicBezTo>
                <a:cubicBezTo>
                  <a:pt x="1876" y="1009"/>
                  <a:pt x="1876" y="1009"/>
                  <a:pt x="1876" y="1009"/>
                </a:cubicBezTo>
                <a:cubicBezTo>
                  <a:pt x="1945" y="1009"/>
                  <a:pt x="2002" y="955"/>
                  <a:pt x="2008" y="887"/>
                </a:cubicBezTo>
                <a:cubicBezTo>
                  <a:pt x="2015" y="884"/>
                  <a:pt x="2020" y="878"/>
                  <a:pt x="2020" y="870"/>
                </a:cubicBezTo>
                <a:cubicBezTo>
                  <a:pt x="2020" y="860"/>
                  <a:pt x="2011" y="851"/>
                  <a:pt x="2001" y="851"/>
                </a:cubicBezTo>
                <a:close/>
                <a:moveTo>
                  <a:pt x="868" y="358"/>
                </a:moveTo>
                <a:cubicBezTo>
                  <a:pt x="766" y="358"/>
                  <a:pt x="766" y="358"/>
                  <a:pt x="766" y="358"/>
                </a:cubicBezTo>
                <a:cubicBezTo>
                  <a:pt x="754" y="358"/>
                  <a:pt x="744" y="368"/>
                  <a:pt x="744" y="380"/>
                </a:cubicBezTo>
                <a:cubicBezTo>
                  <a:pt x="744" y="392"/>
                  <a:pt x="754" y="402"/>
                  <a:pt x="766" y="402"/>
                </a:cubicBezTo>
                <a:cubicBezTo>
                  <a:pt x="804" y="402"/>
                  <a:pt x="804" y="402"/>
                  <a:pt x="804" y="402"/>
                </a:cubicBezTo>
                <a:cubicBezTo>
                  <a:pt x="809" y="402"/>
                  <a:pt x="812" y="405"/>
                  <a:pt x="812" y="409"/>
                </a:cubicBezTo>
                <a:cubicBezTo>
                  <a:pt x="812" y="413"/>
                  <a:pt x="809" y="416"/>
                  <a:pt x="804" y="416"/>
                </a:cubicBezTo>
                <a:cubicBezTo>
                  <a:pt x="768" y="416"/>
                  <a:pt x="768" y="416"/>
                  <a:pt x="768" y="416"/>
                </a:cubicBezTo>
                <a:cubicBezTo>
                  <a:pt x="756" y="416"/>
                  <a:pt x="747" y="426"/>
                  <a:pt x="747" y="438"/>
                </a:cubicBezTo>
                <a:cubicBezTo>
                  <a:pt x="747" y="450"/>
                  <a:pt x="756" y="459"/>
                  <a:pt x="768" y="459"/>
                </a:cubicBezTo>
                <a:cubicBezTo>
                  <a:pt x="969" y="459"/>
                  <a:pt x="969" y="459"/>
                  <a:pt x="969" y="459"/>
                </a:cubicBezTo>
                <a:cubicBezTo>
                  <a:pt x="973" y="459"/>
                  <a:pt x="977" y="463"/>
                  <a:pt x="977" y="467"/>
                </a:cubicBezTo>
                <a:cubicBezTo>
                  <a:pt x="977" y="471"/>
                  <a:pt x="973" y="474"/>
                  <a:pt x="969" y="474"/>
                </a:cubicBezTo>
                <a:cubicBezTo>
                  <a:pt x="846" y="474"/>
                  <a:pt x="846" y="474"/>
                  <a:pt x="846" y="474"/>
                </a:cubicBezTo>
                <a:cubicBezTo>
                  <a:pt x="834" y="474"/>
                  <a:pt x="824" y="484"/>
                  <a:pt x="824" y="496"/>
                </a:cubicBezTo>
                <a:cubicBezTo>
                  <a:pt x="824" y="507"/>
                  <a:pt x="834" y="517"/>
                  <a:pt x="846" y="517"/>
                </a:cubicBezTo>
                <a:cubicBezTo>
                  <a:pt x="972" y="517"/>
                  <a:pt x="972" y="517"/>
                  <a:pt x="972" y="517"/>
                </a:cubicBezTo>
                <a:cubicBezTo>
                  <a:pt x="976" y="517"/>
                  <a:pt x="979" y="520"/>
                  <a:pt x="979" y="524"/>
                </a:cubicBezTo>
                <a:cubicBezTo>
                  <a:pt x="979" y="529"/>
                  <a:pt x="976" y="532"/>
                  <a:pt x="972" y="532"/>
                </a:cubicBezTo>
                <a:cubicBezTo>
                  <a:pt x="805" y="532"/>
                  <a:pt x="805" y="532"/>
                  <a:pt x="805" y="532"/>
                </a:cubicBezTo>
                <a:cubicBezTo>
                  <a:pt x="793" y="532"/>
                  <a:pt x="783" y="541"/>
                  <a:pt x="783" y="553"/>
                </a:cubicBezTo>
                <a:cubicBezTo>
                  <a:pt x="783" y="565"/>
                  <a:pt x="793" y="575"/>
                  <a:pt x="805" y="575"/>
                </a:cubicBezTo>
                <a:cubicBezTo>
                  <a:pt x="860" y="575"/>
                  <a:pt x="860" y="575"/>
                  <a:pt x="860" y="575"/>
                </a:cubicBezTo>
                <a:cubicBezTo>
                  <a:pt x="864" y="575"/>
                  <a:pt x="867" y="578"/>
                  <a:pt x="867" y="582"/>
                </a:cubicBezTo>
                <a:cubicBezTo>
                  <a:pt x="867" y="586"/>
                  <a:pt x="864" y="590"/>
                  <a:pt x="860" y="590"/>
                </a:cubicBezTo>
                <a:cubicBezTo>
                  <a:pt x="805" y="590"/>
                  <a:pt x="805" y="590"/>
                  <a:pt x="805" y="590"/>
                </a:cubicBezTo>
                <a:cubicBezTo>
                  <a:pt x="793" y="590"/>
                  <a:pt x="783" y="599"/>
                  <a:pt x="783" y="611"/>
                </a:cubicBezTo>
                <a:cubicBezTo>
                  <a:pt x="783" y="623"/>
                  <a:pt x="793" y="633"/>
                  <a:pt x="805" y="633"/>
                </a:cubicBezTo>
                <a:cubicBezTo>
                  <a:pt x="1011" y="633"/>
                  <a:pt x="1011" y="633"/>
                  <a:pt x="1011" y="633"/>
                </a:cubicBezTo>
                <a:cubicBezTo>
                  <a:pt x="1015" y="633"/>
                  <a:pt x="1018" y="636"/>
                  <a:pt x="1018" y="640"/>
                </a:cubicBezTo>
                <a:cubicBezTo>
                  <a:pt x="1018" y="644"/>
                  <a:pt x="1015" y="647"/>
                  <a:pt x="1011" y="647"/>
                </a:cubicBezTo>
                <a:cubicBezTo>
                  <a:pt x="763" y="647"/>
                  <a:pt x="763" y="647"/>
                  <a:pt x="763" y="647"/>
                </a:cubicBezTo>
                <a:cubicBezTo>
                  <a:pt x="751" y="647"/>
                  <a:pt x="741" y="657"/>
                  <a:pt x="741" y="669"/>
                </a:cubicBezTo>
                <a:cubicBezTo>
                  <a:pt x="741" y="681"/>
                  <a:pt x="751" y="691"/>
                  <a:pt x="763" y="691"/>
                </a:cubicBezTo>
                <a:cubicBezTo>
                  <a:pt x="1046" y="691"/>
                  <a:pt x="1046" y="691"/>
                  <a:pt x="1046" y="691"/>
                </a:cubicBezTo>
                <a:cubicBezTo>
                  <a:pt x="1050" y="691"/>
                  <a:pt x="1054" y="694"/>
                  <a:pt x="1054" y="698"/>
                </a:cubicBezTo>
                <a:cubicBezTo>
                  <a:pt x="1054" y="702"/>
                  <a:pt x="1050" y="705"/>
                  <a:pt x="1046" y="705"/>
                </a:cubicBezTo>
                <a:cubicBezTo>
                  <a:pt x="791" y="705"/>
                  <a:pt x="791" y="705"/>
                  <a:pt x="791" y="705"/>
                </a:cubicBezTo>
                <a:cubicBezTo>
                  <a:pt x="779" y="705"/>
                  <a:pt x="770" y="715"/>
                  <a:pt x="770" y="727"/>
                </a:cubicBezTo>
                <a:cubicBezTo>
                  <a:pt x="770" y="739"/>
                  <a:pt x="779" y="748"/>
                  <a:pt x="791" y="748"/>
                </a:cubicBezTo>
                <a:cubicBezTo>
                  <a:pt x="1104" y="748"/>
                  <a:pt x="1104" y="748"/>
                  <a:pt x="1104" y="748"/>
                </a:cubicBezTo>
                <a:cubicBezTo>
                  <a:pt x="1108" y="748"/>
                  <a:pt x="1111" y="752"/>
                  <a:pt x="1111" y="756"/>
                </a:cubicBezTo>
                <a:cubicBezTo>
                  <a:pt x="1111" y="760"/>
                  <a:pt x="1108" y="763"/>
                  <a:pt x="1104" y="763"/>
                </a:cubicBezTo>
                <a:cubicBezTo>
                  <a:pt x="905" y="763"/>
                  <a:pt x="905" y="763"/>
                  <a:pt x="905" y="763"/>
                </a:cubicBezTo>
                <a:cubicBezTo>
                  <a:pt x="893" y="763"/>
                  <a:pt x="883" y="773"/>
                  <a:pt x="883" y="785"/>
                </a:cubicBezTo>
                <a:cubicBezTo>
                  <a:pt x="883" y="797"/>
                  <a:pt x="893" y="806"/>
                  <a:pt x="905" y="806"/>
                </a:cubicBezTo>
                <a:cubicBezTo>
                  <a:pt x="1049" y="806"/>
                  <a:pt x="1049" y="806"/>
                  <a:pt x="1049" y="806"/>
                </a:cubicBezTo>
                <a:cubicBezTo>
                  <a:pt x="1053" y="806"/>
                  <a:pt x="1057" y="810"/>
                  <a:pt x="1057" y="814"/>
                </a:cubicBezTo>
                <a:cubicBezTo>
                  <a:pt x="1057" y="818"/>
                  <a:pt x="1053" y="821"/>
                  <a:pt x="1049" y="821"/>
                </a:cubicBezTo>
                <a:cubicBezTo>
                  <a:pt x="914" y="821"/>
                  <a:pt x="914" y="821"/>
                  <a:pt x="914" y="821"/>
                </a:cubicBezTo>
                <a:cubicBezTo>
                  <a:pt x="902" y="821"/>
                  <a:pt x="892" y="831"/>
                  <a:pt x="892" y="842"/>
                </a:cubicBezTo>
                <a:cubicBezTo>
                  <a:pt x="892" y="854"/>
                  <a:pt x="902" y="864"/>
                  <a:pt x="914" y="864"/>
                </a:cubicBezTo>
                <a:cubicBezTo>
                  <a:pt x="1053" y="864"/>
                  <a:pt x="1053" y="864"/>
                  <a:pt x="1053" y="864"/>
                </a:cubicBezTo>
                <a:cubicBezTo>
                  <a:pt x="1057" y="864"/>
                  <a:pt x="1061" y="867"/>
                  <a:pt x="1061" y="871"/>
                </a:cubicBezTo>
                <a:cubicBezTo>
                  <a:pt x="1061" y="875"/>
                  <a:pt x="1057" y="879"/>
                  <a:pt x="1053" y="879"/>
                </a:cubicBezTo>
                <a:cubicBezTo>
                  <a:pt x="919" y="879"/>
                  <a:pt x="919" y="879"/>
                  <a:pt x="919" y="879"/>
                </a:cubicBezTo>
                <a:cubicBezTo>
                  <a:pt x="907" y="879"/>
                  <a:pt x="898" y="888"/>
                  <a:pt x="898" y="900"/>
                </a:cubicBezTo>
                <a:cubicBezTo>
                  <a:pt x="898" y="912"/>
                  <a:pt x="907" y="922"/>
                  <a:pt x="919" y="922"/>
                </a:cubicBezTo>
                <a:cubicBezTo>
                  <a:pt x="1017" y="922"/>
                  <a:pt x="1017" y="922"/>
                  <a:pt x="1017" y="922"/>
                </a:cubicBezTo>
                <a:cubicBezTo>
                  <a:pt x="1021" y="922"/>
                  <a:pt x="1024" y="925"/>
                  <a:pt x="1024" y="929"/>
                </a:cubicBezTo>
                <a:cubicBezTo>
                  <a:pt x="1024" y="933"/>
                  <a:pt x="1021" y="936"/>
                  <a:pt x="1017" y="936"/>
                </a:cubicBezTo>
                <a:cubicBezTo>
                  <a:pt x="941" y="936"/>
                  <a:pt x="941" y="936"/>
                  <a:pt x="941" y="936"/>
                </a:cubicBezTo>
                <a:cubicBezTo>
                  <a:pt x="929" y="936"/>
                  <a:pt x="919" y="946"/>
                  <a:pt x="919" y="958"/>
                </a:cubicBezTo>
                <a:cubicBezTo>
                  <a:pt x="919" y="970"/>
                  <a:pt x="929" y="980"/>
                  <a:pt x="941" y="980"/>
                </a:cubicBezTo>
                <a:cubicBezTo>
                  <a:pt x="979" y="980"/>
                  <a:pt x="979" y="980"/>
                  <a:pt x="979" y="980"/>
                </a:cubicBezTo>
                <a:cubicBezTo>
                  <a:pt x="983" y="980"/>
                  <a:pt x="986" y="983"/>
                  <a:pt x="986" y="987"/>
                </a:cubicBezTo>
                <a:cubicBezTo>
                  <a:pt x="986" y="991"/>
                  <a:pt x="983" y="994"/>
                  <a:pt x="979" y="994"/>
                </a:cubicBezTo>
                <a:cubicBezTo>
                  <a:pt x="976" y="994"/>
                  <a:pt x="976" y="994"/>
                  <a:pt x="976" y="994"/>
                </a:cubicBezTo>
                <a:cubicBezTo>
                  <a:pt x="956" y="994"/>
                  <a:pt x="940" y="1010"/>
                  <a:pt x="940" y="1030"/>
                </a:cubicBezTo>
                <a:cubicBezTo>
                  <a:pt x="940" y="1050"/>
                  <a:pt x="956" y="1066"/>
                  <a:pt x="976" y="1066"/>
                </a:cubicBezTo>
                <a:cubicBezTo>
                  <a:pt x="1017" y="1066"/>
                  <a:pt x="1017" y="1066"/>
                  <a:pt x="1017" y="1066"/>
                </a:cubicBezTo>
                <a:cubicBezTo>
                  <a:pt x="1029" y="1066"/>
                  <a:pt x="1039" y="1076"/>
                  <a:pt x="1039" y="1088"/>
                </a:cubicBezTo>
                <a:cubicBezTo>
                  <a:pt x="1039" y="1100"/>
                  <a:pt x="1029" y="1110"/>
                  <a:pt x="1017" y="1110"/>
                </a:cubicBezTo>
                <a:cubicBezTo>
                  <a:pt x="443" y="1110"/>
                  <a:pt x="443" y="1110"/>
                  <a:pt x="443" y="1110"/>
                </a:cubicBezTo>
                <a:cubicBezTo>
                  <a:pt x="439" y="1110"/>
                  <a:pt x="436" y="1107"/>
                  <a:pt x="436" y="1103"/>
                </a:cubicBezTo>
                <a:cubicBezTo>
                  <a:pt x="436" y="1099"/>
                  <a:pt x="439" y="1095"/>
                  <a:pt x="443" y="1095"/>
                </a:cubicBezTo>
                <a:cubicBezTo>
                  <a:pt x="472" y="1095"/>
                  <a:pt x="472" y="1095"/>
                  <a:pt x="472" y="1095"/>
                </a:cubicBezTo>
                <a:cubicBezTo>
                  <a:pt x="484" y="1095"/>
                  <a:pt x="493" y="1086"/>
                  <a:pt x="493" y="1074"/>
                </a:cubicBezTo>
                <a:cubicBezTo>
                  <a:pt x="493" y="1062"/>
                  <a:pt x="484" y="1052"/>
                  <a:pt x="472" y="1052"/>
                </a:cubicBezTo>
                <a:cubicBezTo>
                  <a:pt x="443" y="1052"/>
                  <a:pt x="443" y="1052"/>
                  <a:pt x="443" y="1052"/>
                </a:cubicBezTo>
                <a:cubicBezTo>
                  <a:pt x="439" y="1052"/>
                  <a:pt x="436" y="1049"/>
                  <a:pt x="436" y="1045"/>
                </a:cubicBezTo>
                <a:cubicBezTo>
                  <a:pt x="436" y="1041"/>
                  <a:pt x="439" y="1037"/>
                  <a:pt x="443" y="1037"/>
                </a:cubicBezTo>
                <a:cubicBezTo>
                  <a:pt x="495" y="1037"/>
                  <a:pt x="495" y="1037"/>
                  <a:pt x="495" y="1037"/>
                </a:cubicBezTo>
                <a:cubicBezTo>
                  <a:pt x="507" y="1037"/>
                  <a:pt x="517" y="1028"/>
                  <a:pt x="517" y="1016"/>
                </a:cubicBezTo>
                <a:cubicBezTo>
                  <a:pt x="517" y="1004"/>
                  <a:pt x="507" y="994"/>
                  <a:pt x="495" y="994"/>
                </a:cubicBezTo>
                <a:cubicBezTo>
                  <a:pt x="438" y="994"/>
                  <a:pt x="438" y="994"/>
                  <a:pt x="438" y="994"/>
                </a:cubicBezTo>
                <a:cubicBezTo>
                  <a:pt x="434" y="994"/>
                  <a:pt x="431" y="991"/>
                  <a:pt x="431" y="987"/>
                </a:cubicBezTo>
                <a:cubicBezTo>
                  <a:pt x="431" y="983"/>
                  <a:pt x="434" y="980"/>
                  <a:pt x="438" y="980"/>
                </a:cubicBezTo>
                <a:cubicBezTo>
                  <a:pt x="551" y="980"/>
                  <a:pt x="551" y="980"/>
                  <a:pt x="551" y="980"/>
                </a:cubicBezTo>
                <a:cubicBezTo>
                  <a:pt x="563" y="980"/>
                  <a:pt x="572" y="970"/>
                  <a:pt x="572" y="958"/>
                </a:cubicBezTo>
                <a:cubicBezTo>
                  <a:pt x="572" y="946"/>
                  <a:pt x="563" y="936"/>
                  <a:pt x="551" y="936"/>
                </a:cubicBezTo>
                <a:cubicBezTo>
                  <a:pt x="446" y="936"/>
                  <a:pt x="446" y="936"/>
                  <a:pt x="446" y="936"/>
                </a:cubicBezTo>
                <a:cubicBezTo>
                  <a:pt x="442" y="936"/>
                  <a:pt x="439" y="933"/>
                  <a:pt x="439" y="929"/>
                </a:cubicBezTo>
                <a:cubicBezTo>
                  <a:pt x="439" y="925"/>
                  <a:pt x="442" y="922"/>
                  <a:pt x="446" y="922"/>
                </a:cubicBezTo>
                <a:cubicBezTo>
                  <a:pt x="593" y="922"/>
                  <a:pt x="593" y="922"/>
                  <a:pt x="593" y="922"/>
                </a:cubicBezTo>
                <a:cubicBezTo>
                  <a:pt x="605" y="922"/>
                  <a:pt x="614" y="912"/>
                  <a:pt x="614" y="900"/>
                </a:cubicBezTo>
                <a:cubicBezTo>
                  <a:pt x="614" y="888"/>
                  <a:pt x="605" y="879"/>
                  <a:pt x="593" y="879"/>
                </a:cubicBezTo>
                <a:cubicBezTo>
                  <a:pt x="417" y="879"/>
                  <a:pt x="417" y="879"/>
                  <a:pt x="417" y="879"/>
                </a:cubicBezTo>
                <a:cubicBezTo>
                  <a:pt x="413" y="879"/>
                  <a:pt x="410" y="875"/>
                  <a:pt x="410" y="871"/>
                </a:cubicBezTo>
                <a:cubicBezTo>
                  <a:pt x="410" y="867"/>
                  <a:pt x="413" y="864"/>
                  <a:pt x="417" y="864"/>
                </a:cubicBezTo>
                <a:cubicBezTo>
                  <a:pt x="607" y="864"/>
                  <a:pt x="607" y="864"/>
                  <a:pt x="607" y="864"/>
                </a:cubicBezTo>
                <a:cubicBezTo>
                  <a:pt x="619" y="864"/>
                  <a:pt x="629" y="854"/>
                  <a:pt x="629" y="842"/>
                </a:cubicBezTo>
                <a:cubicBezTo>
                  <a:pt x="629" y="831"/>
                  <a:pt x="619" y="821"/>
                  <a:pt x="607" y="821"/>
                </a:cubicBezTo>
                <a:cubicBezTo>
                  <a:pt x="377" y="821"/>
                  <a:pt x="377" y="821"/>
                  <a:pt x="377" y="821"/>
                </a:cubicBezTo>
                <a:cubicBezTo>
                  <a:pt x="373" y="821"/>
                  <a:pt x="370" y="818"/>
                  <a:pt x="370" y="814"/>
                </a:cubicBezTo>
                <a:cubicBezTo>
                  <a:pt x="370" y="810"/>
                  <a:pt x="373" y="806"/>
                  <a:pt x="377" y="806"/>
                </a:cubicBezTo>
                <a:cubicBezTo>
                  <a:pt x="529" y="806"/>
                  <a:pt x="529" y="806"/>
                  <a:pt x="529" y="806"/>
                </a:cubicBezTo>
                <a:cubicBezTo>
                  <a:pt x="541" y="806"/>
                  <a:pt x="551" y="797"/>
                  <a:pt x="551" y="785"/>
                </a:cubicBezTo>
                <a:cubicBezTo>
                  <a:pt x="551" y="773"/>
                  <a:pt x="541" y="763"/>
                  <a:pt x="529" y="763"/>
                </a:cubicBezTo>
                <a:cubicBezTo>
                  <a:pt x="337" y="763"/>
                  <a:pt x="337" y="763"/>
                  <a:pt x="337" y="763"/>
                </a:cubicBezTo>
                <a:cubicBezTo>
                  <a:pt x="333" y="763"/>
                  <a:pt x="330" y="760"/>
                  <a:pt x="330" y="756"/>
                </a:cubicBezTo>
                <a:cubicBezTo>
                  <a:pt x="330" y="752"/>
                  <a:pt x="333" y="748"/>
                  <a:pt x="337" y="748"/>
                </a:cubicBezTo>
                <a:cubicBezTo>
                  <a:pt x="353" y="748"/>
                  <a:pt x="353" y="748"/>
                  <a:pt x="353" y="748"/>
                </a:cubicBezTo>
                <a:cubicBezTo>
                  <a:pt x="365" y="748"/>
                  <a:pt x="375" y="739"/>
                  <a:pt x="375" y="727"/>
                </a:cubicBezTo>
                <a:cubicBezTo>
                  <a:pt x="375" y="715"/>
                  <a:pt x="365" y="705"/>
                  <a:pt x="353" y="705"/>
                </a:cubicBezTo>
                <a:cubicBezTo>
                  <a:pt x="273" y="705"/>
                  <a:pt x="273" y="705"/>
                  <a:pt x="273" y="705"/>
                </a:cubicBezTo>
                <a:cubicBezTo>
                  <a:pt x="269" y="705"/>
                  <a:pt x="266" y="702"/>
                  <a:pt x="266" y="698"/>
                </a:cubicBezTo>
                <a:cubicBezTo>
                  <a:pt x="266" y="694"/>
                  <a:pt x="269" y="691"/>
                  <a:pt x="273" y="691"/>
                </a:cubicBezTo>
                <a:cubicBezTo>
                  <a:pt x="276" y="691"/>
                  <a:pt x="276" y="691"/>
                  <a:pt x="276" y="691"/>
                </a:cubicBezTo>
                <a:cubicBezTo>
                  <a:pt x="288" y="691"/>
                  <a:pt x="297" y="681"/>
                  <a:pt x="297" y="669"/>
                </a:cubicBezTo>
                <a:cubicBezTo>
                  <a:pt x="297" y="657"/>
                  <a:pt x="288" y="647"/>
                  <a:pt x="276" y="647"/>
                </a:cubicBezTo>
                <a:cubicBezTo>
                  <a:pt x="236" y="647"/>
                  <a:pt x="236" y="647"/>
                  <a:pt x="236" y="647"/>
                </a:cubicBezTo>
                <a:cubicBezTo>
                  <a:pt x="232" y="647"/>
                  <a:pt x="229" y="644"/>
                  <a:pt x="229" y="640"/>
                </a:cubicBezTo>
                <a:cubicBezTo>
                  <a:pt x="229" y="636"/>
                  <a:pt x="232" y="633"/>
                  <a:pt x="236" y="633"/>
                </a:cubicBezTo>
                <a:cubicBezTo>
                  <a:pt x="266" y="633"/>
                  <a:pt x="266" y="633"/>
                  <a:pt x="266" y="633"/>
                </a:cubicBezTo>
                <a:cubicBezTo>
                  <a:pt x="278" y="633"/>
                  <a:pt x="288" y="623"/>
                  <a:pt x="288" y="611"/>
                </a:cubicBezTo>
                <a:cubicBezTo>
                  <a:pt x="288" y="599"/>
                  <a:pt x="278" y="590"/>
                  <a:pt x="266" y="590"/>
                </a:cubicBezTo>
                <a:cubicBezTo>
                  <a:pt x="190" y="590"/>
                  <a:pt x="190" y="590"/>
                  <a:pt x="190" y="590"/>
                </a:cubicBezTo>
                <a:cubicBezTo>
                  <a:pt x="186" y="590"/>
                  <a:pt x="182" y="586"/>
                  <a:pt x="182" y="582"/>
                </a:cubicBezTo>
                <a:cubicBezTo>
                  <a:pt x="182" y="578"/>
                  <a:pt x="186" y="575"/>
                  <a:pt x="190" y="575"/>
                </a:cubicBezTo>
                <a:cubicBezTo>
                  <a:pt x="381" y="575"/>
                  <a:pt x="381" y="575"/>
                  <a:pt x="381" y="575"/>
                </a:cubicBezTo>
                <a:cubicBezTo>
                  <a:pt x="393" y="575"/>
                  <a:pt x="402" y="565"/>
                  <a:pt x="402" y="553"/>
                </a:cubicBezTo>
                <a:cubicBezTo>
                  <a:pt x="402" y="541"/>
                  <a:pt x="393" y="532"/>
                  <a:pt x="381" y="532"/>
                </a:cubicBezTo>
                <a:cubicBezTo>
                  <a:pt x="162" y="532"/>
                  <a:pt x="162" y="532"/>
                  <a:pt x="162" y="532"/>
                </a:cubicBezTo>
                <a:cubicBezTo>
                  <a:pt x="158" y="532"/>
                  <a:pt x="154" y="529"/>
                  <a:pt x="154" y="524"/>
                </a:cubicBezTo>
                <a:cubicBezTo>
                  <a:pt x="154" y="520"/>
                  <a:pt x="158" y="517"/>
                  <a:pt x="162" y="517"/>
                </a:cubicBezTo>
                <a:cubicBezTo>
                  <a:pt x="433" y="517"/>
                  <a:pt x="433" y="517"/>
                  <a:pt x="433" y="517"/>
                </a:cubicBezTo>
                <a:cubicBezTo>
                  <a:pt x="445" y="517"/>
                  <a:pt x="454" y="507"/>
                  <a:pt x="454" y="496"/>
                </a:cubicBezTo>
                <a:cubicBezTo>
                  <a:pt x="454" y="484"/>
                  <a:pt x="445" y="474"/>
                  <a:pt x="433" y="474"/>
                </a:cubicBezTo>
                <a:cubicBezTo>
                  <a:pt x="180" y="474"/>
                  <a:pt x="180" y="474"/>
                  <a:pt x="180" y="474"/>
                </a:cubicBezTo>
                <a:cubicBezTo>
                  <a:pt x="176" y="474"/>
                  <a:pt x="173" y="471"/>
                  <a:pt x="173" y="467"/>
                </a:cubicBezTo>
                <a:cubicBezTo>
                  <a:pt x="173" y="463"/>
                  <a:pt x="176" y="459"/>
                  <a:pt x="180" y="459"/>
                </a:cubicBezTo>
                <a:cubicBezTo>
                  <a:pt x="518" y="459"/>
                  <a:pt x="518" y="459"/>
                  <a:pt x="518" y="459"/>
                </a:cubicBezTo>
                <a:cubicBezTo>
                  <a:pt x="530" y="459"/>
                  <a:pt x="540" y="450"/>
                  <a:pt x="540" y="438"/>
                </a:cubicBezTo>
                <a:cubicBezTo>
                  <a:pt x="540" y="426"/>
                  <a:pt x="530" y="416"/>
                  <a:pt x="518" y="416"/>
                </a:cubicBezTo>
                <a:cubicBezTo>
                  <a:pt x="164" y="416"/>
                  <a:pt x="164" y="416"/>
                  <a:pt x="164" y="416"/>
                </a:cubicBezTo>
                <a:cubicBezTo>
                  <a:pt x="160" y="416"/>
                  <a:pt x="156" y="413"/>
                  <a:pt x="156" y="409"/>
                </a:cubicBezTo>
                <a:cubicBezTo>
                  <a:pt x="156" y="405"/>
                  <a:pt x="160" y="402"/>
                  <a:pt x="164" y="402"/>
                </a:cubicBezTo>
                <a:cubicBezTo>
                  <a:pt x="522" y="402"/>
                  <a:pt x="522" y="402"/>
                  <a:pt x="522" y="402"/>
                </a:cubicBezTo>
                <a:cubicBezTo>
                  <a:pt x="534" y="402"/>
                  <a:pt x="544" y="392"/>
                  <a:pt x="544" y="380"/>
                </a:cubicBezTo>
                <a:cubicBezTo>
                  <a:pt x="544" y="378"/>
                  <a:pt x="543" y="375"/>
                  <a:pt x="543" y="373"/>
                </a:cubicBezTo>
                <a:cubicBezTo>
                  <a:pt x="625" y="373"/>
                  <a:pt x="625" y="373"/>
                  <a:pt x="625" y="373"/>
                </a:cubicBezTo>
                <a:cubicBezTo>
                  <a:pt x="636" y="373"/>
                  <a:pt x="646" y="363"/>
                  <a:pt x="646" y="351"/>
                </a:cubicBezTo>
                <a:cubicBezTo>
                  <a:pt x="646" y="339"/>
                  <a:pt x="636" y="330"/>
                  <a:pt x="625" y="330"/>
                </a:cubicBezTo>
                <a:cubicBezTo>
                  <a:pt x="601" y="330"/>
                  <a:pt x="601" y="330"/>
                  <a:pt x="601" y="330"/>
                </a:cubicBezTo>
                <a:cubicBezTo>
                  <a:pt x="597" y="330"/>
                  <a:pt x="594" y="326"/>
                  <a:pt x="594" y="322"/>
                </a:cubicBezTo>
                <a:cubicBezTo>
                  <a:pt x="594" y="318"/>
                  <a:pt x="597" y="315"/>
                  <a:pt x="601" y="315"/>
                </a:cubicBezTo>
                <a:cubicBezTo>
                  <a:pt x="721" y="315"/>
                  <a:pt x="721" y="315"/>
                  <a:pt x="721" y="315"/>
                </a:cubicBezTo>
                <a:cubicBezTo>
                  <a:pt x="733" y="315"/>
                  <a:pt x="743" y="305"/>
                  <a:pt x="743" y="294"/>
                </a:cubicBezTo>
                <a:cubicBezTo>
                  <a:pt x="743" y="282"/>
                  <a:pt x="733" y="272"/>
                  <a:pt x="721" y="272"/>
                </a:cubicBezTo>
                <a:cubicBezTo>
                  <a:pt x="600" y="272"/>
                  <a:pt x="600" y="272"/>
                  <a:pt x="600" y="272"/>
                </a:cubicBezTo>
                <a:cubicBezTo>
                  <a:pt x="596" y="272"/>
                  <a:pt x="593" y="269"/>
                  <a:pt x="593" y="265"/>
                </a:cubicBezTo>
                <a:cubicBezTo>
                  <a:pt x="593" y="261"/>
                  <a:pt x="596" y="257"/>
                  <a:pt x="600" y="257"/>
                </a:cubicBezTo>
                <a:cubicBezTo>
                  <a:pt x="734" y="257"/>
                  <a:pt x="734" y="257"/>
                  <a:pt x="734" y="257"/>
                </a:cubicBezTo>
                <a:cubicBezTo>
                  <a:pt x="746" y="257"/>
                  <a:pt x="756" y="248"/>
                  <a:pt x="756" y="236"/>
                </a:cubicBezTo>
                <a:cubicBezTo>
                  <a:pt x="756" y="224"/>
                  <a:pt x="746" y="214"/>
                  <a:pt x="734" y="214"/>
                </a:cubicBezTo>
                <a:cubicBezTo>
                  <a:pt x="581" y="214"/>
                  <a:pt x="581" y="214"/>
                  <a:pt x="581" y="214"/>
                </a:cubicBezTo>
                <a:cubicBezTo>
                  <a:pt x="577" y="214"/>
                  <a:pt x="573" y="211"/>
                  <a:pt x="573" y="207"/>
                </a:cubicBezTo>
                <a:cubicBezTo>
                  <a:pt x="573" y="203"/>
                  <a:pt x="577" y="200"/>
                  <a:pt x="581" y="200"/>
                </a:cubicBezTo>
                <a:cubicBezTo>
                  <a:pt x="749" y="200"/>
                  <a:pt x="749" y="200"/>
                  <a:pt x="749" y="200"/>
                </a:cubicBezTo>
                <a:cubicBezTo>
                  <a:pt x="760" y="200"/>
                  <a:pt x="770" y="190"/>
                  <a:pt x="770" y="178"/>
                </a:cubicBezTo>
                <a:cubicBezTo>
                  <a:pt x="770" y="166"/>
                  <a:pt x="760" y="156"/>
                  <a:pt x="749" y="156"/>
                </a:cubicBezTo>
                <a:cubicBezTo>
                  <a:pt x="561" y="156"/>
                  <a:pt x="561" y="156"/>
                  <a:pt x="561" y="156"/>
                </a:cubicBezTo>
                <a:cubicBezTo>
                  <a:pt x="557" y="156"/>
                  <a:pt x="554" y="153"/>
                  <a:pt x="554" y="149"/>
                </a:cubicBezTo>
                <a:cubicBezTo>
                  <a:pt x="554" y="145"/>
                  <a:pt x="557" y="142"/>
                  <a:pt x="561" y="142"/>
                </a:cubicBezTo>
                <a:cubicBezTo>
                  <a:pt x="754" y="142"/>
                  <a:pt x="754" y="142"/>
                  <a:pt x="754" y="142"/>
                </a:cubicBezTo>
                <a:cubicBezTo>
                  <a:pt x="766" y="142"/>
                  <a:pt x="776" y="132"/>
                  <a:pt x="776" y="120"/>
                </a:cubicBezTo>
                <a:cubicBezTo>
                  <a:pt x="776" y="108"/>
                  <a:pt x="766" y="99"/>
                  <a:pt x="754" y="99"/>
                </a:cubicBezTo>
                <a:cubicBezTo>
                  <a:pt x="622" y="99"/>
                  <a:pt x="622" y="99"/>
                  <a:pt x="622" y="99"/>
                </a:cubicBezTo>
                <a:cubicBezTo>
                  <a:pt x="618" y="99"/>
                  <a:pt x="614" y="95"/>
                  <a:pt x="614" y="91"/>
                </a:cubicBezTo>
                <a:cubicBezTo>
                  <a:pt x="614" y="87"/>
                  <a:pt x="618" y="84"/>
                  <a:pt x="622" y="84"/>
                </a:cubicBezTo>
                <a:cubicBezTo>
                  <a:pt x="1237" y="84"/>
                  <a:pt x="1237" y="84"/>
                  <a:pt x="1237" y="84"/>
                </a:cubicBezTo>
                <a:cubicBezTo>
                  <a:pt x="1241" y="84"/>
                  <a:pt x="1244" y="87"/>
                  <a:pt x="1244" y="91"/>
                </a:cubicBezTo>
                <a:cubicBezTo>
                  <a:pt x="1244" y="95"/>
                  <a:pt x="1241" y="99"/>
                  <a:pt x="1237" y="99"/>
                </a:cubicBezTo>
                <a:cubicBezTo>
                  <a:pt x="1225" y="99"/>
                  <a:pt x="1225" y="99"/>
                  <a:pt x="1225" y="99"/>
                </a:cubicBezTo>
                <a:cubicBezTo>
                  <a:pt x="1213" y="99"/>
                  <a:pt x="1203" y="108"/>
                  <a:pt x="1203" y="120"/>
                </a:cubicBezTo>
                <a:cubicBezTo>
                  <a:pt x="1203" y="132"/>
                  <a:pt x="1213" y="142"/>
                  <a:pt x="1225" y="142"/>
                </a:cubicBezTo>
                <a:cubicBezTo>
                  <a:pt x="1693" y="142"/>
                  <a:pt x="1693" y="142"/>
                  <a:pt x="1693" y="142"/>
                </a:cubicBezTo>
                <a:cubicBezTo>
                  <a:pt x="1697" y="142"/>
                  <a:pt x="1701" y="145"/>
                  <a:pt x="1701" y="149"/>
                </a:cubicBezTo>
                <a:cubicBezTo>
                  <a:pt x="1701" y="153"/>
                  <a:pt x="1697" y="156"/>
                  <a:pt x="1693" y="156"/>
                </a:cubicBezTo>
                <a:cubicBezTo>
                  <a:pt x="1075" y="156"/>
                  <a:pt x="1075" y="156"/>
                  <a:pt x="1075" y="156"/>
                </a:cubicBezTo>
                <a:cubicBezTo>
                  <a:pt x="1063" y="156"/>
                  <a:pt x="1054" y="166"/>
                  <a:pt x="1054" y="178"/>
                </a:cubicBezTo>
                <a:cubicBezTo>
                  <a:pt x="1054" y="190"/>
                  <a:pt x="1063" y="200"/>
                  <a:pt x="1075" y="200"/>
                </a:cubicBezTo>
                <a:cubicBezTo>
                  <a:pt x="1686" y="200"/>
                  <a:pt x="1686" y="200"/>
                  <a:pt x="1686" y="200"/>
                </a:cubicBezTo>
                <a:cubicBezTo>
                  <a:pt x="1690" y="200"/>
                  <a:pt x="1693" y="203"/>
                  <a:pt x="1693" y="207"/>
                </a:cubicBezTo>
                <a:cubicBezTo>
                  <a:pt x="1693" y="211"/>
                  <a:pt x="1690" y="214"/>
                  <a:pt x="1686" y="214"/>
                </a:cubicBezTo>
                <a:cubicBezTo>
                  <a:pt x="1145" y="214"/>
                  <a:pt x="1145" y="214"/>
                  <a:pt x="1145" y="214"/>
                </a:cubicBezTo>
                <a:cubicBezTo>
                  <a:pt x="1133" y="214"/>
                  <a:pt x="1123" y="224"/>
                  <a:pt x="1123" y="236"/>
                </a:cubicBezTo>
                <a:cubicBezTo>
                  <a:pt x="1123" y="248"/>
                  <a:pt x="1133" y="257"/>
                  <a:pt x="1145" y="257"/>
                </a:cubicBezTo>
                <a:cubicBezTo>
                  <a:pt x="1683" y="257"/>
                  <a:pt x="1683" y="257"/>
                  <a:pt x="1683" y="257"/>
                </a:cubicBezTo>
                <a:cubicBezTo>
                  <a:pt x="1687" y="257"/>
                  <a:pt x="1691" y="261"/>
                  <a:pt x="1691" y="265"/>
                </a:cubicBezTo>
                <a:cubicBezTo>
                  <a:pt x="1691" y="269"/>
                  <a:pt x="1687" y="272"/>
                  <a:pt x="1683" y="272"/>
                </a:cubicBezTo>
                <a:cubicBezTo>
                  <a:pt x="940" y="272"/>
                  <a:pt x="940" y="272"/>
                  <a:pt x="940" y="272"/>
                </a:cubicBezTo>
                <a:cubicBezTo>
                  <a:pt x="929" y="272"/>
                  <a:pt x="919" y="282"/>
                  <a:pt x="919" y="294"/>
                </a:cubicBezTo>
                <a:cubicBezTo>
                  <a:pt x="919" y="305"/>
                  <a:pt x="929" y="315"/>
                  <a:pt x="940" y="315"/>
                </a:cubicBezTo>
                <a:cubicBezTo>
                  <a:pt x="1553" y="315"/>
                  <a:pt x="1553" y="315"/>
                  <a:pt x="1553" y="315"/>
                </a:cubicBezTo>
                <a:cubicBezTo>
                  <a:pt x="1557" y="315"/>
                  <a:pt x="1561" y="318"/>
                  <a:pt x="1561" y="322"/>
                </a:cubicBezTo>
                <a:cubicBezTo>
                  <a:pt x="1561" y="326"/>
                  <a:pt x="1557" y="330"/>
                  <a:pt x="1553" y="330"/>
                </a:cubicBezTo>
                <a:cubicBezTo>
                  <a:pt x="888" y="330"/>
                  <a:pt x="888" y="330"/>
                  <a:pt x="888" y="330"/>
                </a:cubicBezTo>
                <a:cubicBezTo>
                  <a:pt x="876" y="330"/>
                  <a:pt x="867" y="339"/>
                  <a:pt x="867" y="351"/>
                </a:cubicBezTo>
                <a:cubicBezTo>
                  <a:pt x="867" y="354"/>
                  <a:pt x="867" y="356"/>
                  <a:pt x="868" y="35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5882318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74816850"/>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03268474"/>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7959926"/>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79946700"/>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189335521"/>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94064"/>
          </a:xfrm>
          <a:noFill/>
        </p:spPr>
        <p:txBody>
          <a:bodyPr lIns="182880" tIns="146304" rIns="182880" bIns="146304">
            <a:sp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8976025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0258259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8934554"/>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08698505"/>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266291156"/>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43985228"/>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50-50 Right Photo Layou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6720706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0159915"/>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2390786"/>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29962453"/>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9230" y="3145040"/>
            <a:ext cx="3288506" cy="704445"/>
          </a:xfrm>
          <a:prstGeom prst="rect">
            <a:avLst/>
          </a:prstGeom>
        </p:spPr>
      </p:pic>
    </p:spTree>
    <p:extLst>
      <p:ext uri="{BB962C8B-B14F-4D97-AF65-F5344CB8AC3E}">
        <p14:creationId xmlns:p14="http://schemas.microsoft.com/office/powerpoint/2010/main" val="17293980"/>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82969643"/>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29941979"/>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53196831"/>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68534032"/>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18839873"/>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98371309"/>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slideLayout" Target="../slideLayouts/slideLayout40.xml"/><Relationship Id="rId18" Type="http://schemas.openxmlformats.org/officeDocument/2006/relationships/slideLayout" Target="../slideLayouts/slideLayout45.xml"/><Relationship Id="rId3" Type="http://schemas.openxmlformats.org/officeDocument/2006/relationships/slideLayout" Target="../slideLayouts/slideLayout30.xml"/><Relationship Id="rId21" Type="http://schemas.openxmlformats.org/officeDocument/2006/relationships/theme" Target="../theme/theme2.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17" Type="http://schemas.openxmlformats.org/officeDocument/2006/relationships/slideLayout" Target="../slideLayouts/slideLayout44.xml"/><Relationship Id="rId2" Type="http://schemas.openxmlformats.org/officeDocument/2006/relationships/slideLayout" Target="../slideLayouts/slideLayout29.xml"/><Relationship Id="rId16" Type="http://schemas.openxmlformats.org/officeDocument/2006/relationships/slideLayout" Target="../slideLayouts/slideLayout43.xml"/><Relationship Id="rId20" Type="http://schemas.openxmlformats.org/officeDocument/2006/relationships/slideLayout" Target="../slideLayouts/slideLayout47.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5" Type="http://schemas.openxmlformats.org/officeDocument/2006/relationships/slideLayout" Target="../slideLayouts/slideLayout32.xml"/><Relationship Id="rId15" Type="http://schemas.openxmlformats.org/officeDocument/2006/relationships/slideLayout" Target="../slideLayouts/slideLayout42.xml"/><Relationship Id="rId10" Type="http://schemas.openxmlformats.org/officeDocument/2006/relationships/slideLayout" Target="../slideLayouts/slideLayout37.xml"/><Relationship Id="rId19" Type="http://schemas.openxmlformats.org/officeDocument/2006/relationships/slideLayout" Target="../slideLayouts/slideLayout46.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slideLayout" Target="../slideLayouts/slideLayout41.xml"/><Relationship Id="rId22"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9" cstate="screen">
            <a:extLst>
              <a:ext uri="{28A0092B-C50C-407E-A947-70E740481C1C}">
                <a14:useLocalDpi xmlns:a14="http://schemas.microsoft.com/office/drawing/2010/main"/>
              </a:ext>
            </a:extLst>
          </a:blip>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170" r:id="rId1"/>
    <p:sldLayoutId id="2147484167" r:id="rId2"/>
    <p:sldLayoutId id="2147484087" r:id="rId3"/>
    <p:sldLayoutId id="2147484098" r:id="rId4"/>
    <p:sldLayoutId id="2147484107" r:id="rId5"/>
    <p:sldLayoutId id="2147484086" r:id="rId6"/>
    <p:sldLayoutId id="2147484099" r:id="rId7"/>
    <p:sldLayoutId id="2147484100" r:id="rId8"/>
    <p:sldLayoutId id="2147484106" r:id="rId9"/>
    <p:sldLayoutId id="2147484089" r:id="rId10"/>
    <p:sldLayoutId id="2147484092" r:id="rId11"/>
    <p:sldLayoutId id="2147484105" r:id="rId12"/>
    <p:sldLayoutId id="2147484182" r:id="rId13"/>
    <p:sldLayoutId id="2147484130" r:id="rId14"/>
    <p:sldLayoutId id="2147484101" r:id="rId15"/>
    <p:sldLayoutId id="2147484102" r:id="rId16"/>
    <p:sldLayoutId id="2147484189" r:id="rId17"/>
    <p:sldLayoutId id="2147484093" r:id="rId18"/>
    <p:sldLayoutId id="2147484127" r:id="rId19"/>
    <p:sldLayoutId id="2147484128" r:id="rId20"/>
    <p:sldLayoutId id="2147484129" r:id="rId21"/>
    <p:sldLayoutId id="2147484094" r:id="rId22"/>
    <p:sldLayoutId id="2147484195" r:id="rId23"/>
    <p:sldLayoutId id="2147484096" r:id="rId24"/>
    <p:sldLayoutId id="2147484268" r:id="rId25"/>
    <p:sldLayoutId id="2147484269" r:id="rId26"/>
    <p:sldLayoutId id="2147484270" r:id="rId27"/>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22" cstate="screen">
            <a:extLst>
              <a:ext uri="{28A0092B-C50C-407E-A947-70E740481C1C}">
                <a14:useLocalDpi xmlns:a14="http://schemas.microsoft.com/office/drawing/2010/main"/>
              </a:ext>
            </a:extLst>
          </a:blip>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3588427678"/>
      </p:ext>
    </p:extLst>
  </p:cSld>
  <p:clrMap bg1="dk1" tx1="lt1" bg2="dk2" tx2="lt2" accent1="accent1" accent2="accent2" accent3="accent3" accent4="accent4" accent5="accent5" accent6="accent6" hlink="hlink" folHlink="folHlink"/>
  <p:sldLayoutIdLst>
    <p:sldLayoutId id="2147484236" r:id="rId1"/>
    <p:sldLayoutId id="2147484240" r:id="rId2"/>
    <p:sldLayoutId id="2147484241" r:id="rId3"/>
    <p:sldLayoutId id="2147484244" r:id="rId4"/>
    <p:sldLayoutId id="2147484245" r:id="rId5"/>
    <p:sldLayoutId id="2147484247" r:id="rId6"/>
    <p:sldLayoutId id="2147484249" r:id="rId7"/>
    <p:sldLayoutId id="2147484250" r:id="rId8"/>
    <p:sldLayoutId id="2147484264" r:id="rId9"/>
    <p:sldLayoutId id="2147484251" r:id="rId10"/>
    <p:sldLayoutId id="2147484252" r:id="rId11"/>
    <p:sldLayoutId id="2147484253" r:id="rId12"/>
    <p:sldLayoutId id="2147484267" r:id="rId13"/>
    <p:sldLayoutId id="2147484256" r:id="rId14"/>
    <p:sldLayoutId id="2147484257" r:id="rId15"/>
    <p:sldLayoutId id="2147484258" r:id="rId16"/>
    <p:sldLayoutId id="2147484259" r:id="rId17"/>
    <p:sldLayoutId id="2147484260" r:id="rId18"/>
    <p:sldLayoutId id="2147484261" r:id="rId19"/>
    <p:sldLayoutId id="2147484263" r:id="rId20"/>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hyperlink" Target="https://channel9.msdn.com/blogs/EA.Azure.com/Using-the-EA-Azure-Power-BI-Link" TargetMode="External"/><Relationship Id="rId7"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hyperlink" Target="http://blogs.msdn.com/b/powerbi/archive/2015/10/21/visualize-your-azure-enterprise-data-with-power-bi.aspx" TargetMode="External"/><Relationship Id="rId5" Type="http://schemas.openxmlformats.org/officeDocument/2006/relationships/hyperlink" Target="https://blogs.msdn.microsoft.com/azuregov/2016/06/05/announcing-on-demand-azure-government-customer-onboarding/" TargetMode="External"/><Relationship Id="rId4" Type="http://schemas.openxmlformats.org/officeDocument/2006/relationships/hyperlink" Target="https://automaticbillingspec.blob.core.windows.net/spec/TestEnrollmentUsageApiKey.txt"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5.wmf"/><Relationship Id="rId2" Type="http://schemas.openxmlformats.org/officeDocument/2006/relationships/notesSlide" Target="../notesSlides/notesSlide6.xml"/><Relationship Id="rId1" Type="http://schemas.openxmlformats.org/officeDocument/2006/relationships/slideLayout" Target="../slideLayouts/slideLayout11.xml"/><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2" Type="http://schemas.openxmlformats.org/officeDocument/2006/relationships/hyperlink" Target="https://github.com/willstg/AzureFoundation/blob/master/Metadata/AF_ARM_AzureSystemRequirements_Working.xlsx" TargetMode="Externa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hyperlink" Target="https://microsoft.sharepoint.com/teams/SLGCloudTeam/azure/_layouts/15/start.aspx#/Shared%20Documents/Forms/AllItems.aspx?RootFolder=%2Fteams%2FSLGCloudTeam%2Fazure%2FShared%20Documents%2F1%2E%20Onboarding%20Customers%2FWorkload%20Architectures%2FFoundation&amp;FolderCTID=0x012000AA433B7C9618EE49BB2EE006A545304C&amp;View=%7B1BB1C409%2D6E0F%2D4B6D%2DA465%2D581AE8889AA5%7D" TargetMode="Externa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7.xml"/></Relationships>
</file>

<file path=ppt/slides/_rels/slide30.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3" Type="http://schemas.openxmlformats.org/officeDocument/2006/relationships/hyperlink" Target="https://github.com/willstg/AzureFoundation" TargetMode="External"/><Relationship Id="rId2" Type="http://schemas.openxmlformats.org/officeDocument/2006/relationships/hyperlink" Target="https://github.com/willstg/AzureFoundation/blob/master/Presentations/SOW_AzureFoundation_Working.docx" TargetMode="External"/><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7.xml.rels><?xml version="1.0" encoding="UTF-8" standalone="yes"?>
<Relationships xmlns="http://schemas.openxmlformats.org/package/2006/relationships"><Relationship Id="rId8" Type="http://schemas.openxmlformats.org/officeDocument/2006/relationships/hyperlink" Target="http://aka.ms/azuregovsupport" TargetMode="External"/><Relationship Id="rId13" Type="http://schemas.openxmlformats.org/officeDocument/2006/relationships/hyperlink" Target="https://blogs.msdn.microsoft.com/allthingscontainer/2016/09/28/the-worlds-most-complete-review-of-the-azure-portal/" TargetMode="External"/><Relationship Id="rId3" Type="http://schemas.openxmlformats.org/officeDocument/2006/relationships/hyperlink" Target="https://account.windowsazure.us/" TargetMode="External"/><Relationship Id="rId7" Type="http://schemas.openxmlformats.org/officeDocument/2006/relationships/hyperlink" Target="http://aka.ms/AzureEntSupport" TargetMode="External"/><Relationship Id="rId12" Type="http://schemas.openxmlformats.org/officeDocument/2006/relationships/hyperlink" Target="http://blog.mikehacker.net/2015/01/18/getting-started-with-powershell-for-azure-government/" TargetMode="External"/><Relationship Id="rId2" Type="http://schemas.openxmlformats.org/officeDocument/2006/relationships/hyperlink" Target="https://ea.azure.com/" TargetMode="External"/><Relationship Id="rId1" Type="http://schemas.openxmlformats.org/officeDocument/2006/relationships/slideLayout" Target="../slideLayouts/slideLayout6.xml"/><Relationship Id="rId6" Type="http://schemas.openxmlformats.org/officeDocument/2006/relationships/hyperlink" Target="https://manage.windowsazure.us/" TargetMode="External"/><Relationship Id="rId11" Type="http://schemas.openxmlformats.org/officeDocument/2006/relationships/hyperlink" Target="https://blogs.msdn.microsoft.com/azuregov/2016/06/12/managing-azure-government-subscriptions-with-powershell/" TargetMode="External"/><Relationship Id="rId5" Type="http://schemas.openxmlformats.org/officeDocument/2006/relationships/hyperlink" Target="https://manage.windowsazure.com/" TargetMode="External"/><Relationship Id="rId10" Type="http://schemas.openxmlformats.org/officeDocument/2006/relationships/hyperlink" Target="https://azure.microsoft.com/en-us/documentation/government/" TargetMode="External"/><Relationship Id="rId4" Type="http://schemas.openxmlformats.org/officeDocument/2006/relationships/hyperlink" Target="https://account.windowsazure.com/" TargetMode="External"/><Relationship Id="rId9" Type="http://schemas.openxmlformats.org/officeDocument/2006/relationships/hyperlink" Target="https://portal.office.com/"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4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hyperlink" Target="https://blogs.msdn.microsoft.com/azuregov/2016/09/20/how-to-use-storage-explorer-with-microsoft-azure-for-government/" TargetMode="Externa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2" Type="http://schemas.openxmlformats.org/officeDocument/2006/relationships/hyperlink" Target="https://blogs.msdn.microsoft.com/azuregov/2016/08/11/stakeholders-in-the-authorization-to-operate-process/" TargetMode="Externa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1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2.xml.rels><?xml version="1.0" encoding="UTF-8" standalone="yes"?>
<Relationships xmlns="http://schemas.openxmlformats.org/package/2006/relationships"><Relationship Id="rId2" Type="http://schemas.openxmlformats.org/officeDocument/2006/relationships/hyperlink" Target="http://aka.ms/migaz" TargetMode="Externa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11.xml"/></Relationships>
</file>

<file path=ppt/slides/_rels/slide5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15.xml"/><Relationship Id="rId1" Type="http://schemas.openxmlformats.org/officeDocument/2006/relationships/slideLayout" Target="../slideLayouts/slideLayout27.xml"/></Relationships>
</file>

<file path=ppt/slides/_rels/slide58.xml.rels><?xml version="1.0" encoding="UTF-8" standalone="yes"?>
<Relationships xmlns="http://schemas.openxmlformats.org/package/2006/relationships"><Relationship Id="rId3" Type="http://schemas.openxmlformats.org/officeDocument/2006/relationships/hyperlink" Target="https://www.microsoftpartnerinvestments.com/" TargetMode="External"/><Relationship Id="rId2" Type="http://schemas.openxmlformats.org/officeDocument/2006/relationships/hyperlink" Target="http://datacenter-tco-tool.azurewebsites.net/home" TargetMode="External"/><Relationship Id="rId1" Type="http://schemas.openxmlformats.org/officeDocument/2006/relationships/slideLayout" Target="../slideLayouts/slideLayout3.xml"/><Relationship Id="rId5" Type="http://schemas.openxmlformats.org/officeDocument/2006/relationships/hyperlink" Target="https://portal.office.com/Signup?OfferId=B07A1127-DE83-4a6d-9F85-2C104BDAE8B4&amp;dl=ENTERPRISEPACK&amp;culture=en-US&amp;country=US&amp;ali=1" TargetMode="External"/><Relationship Id="rId4" Type="http://schemas.openxmlformats.org/officeDocument/2006/relationships/hyperlink" Target="https://www.yammer.com/msuspartner/#/threads/inGroup?type=in_group&amp;feedId=3145169" TargetMode="Externa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3.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azure.microsoft.com/en-us/documentation/articles/vpn-gateway-about-vpn-devices/" TargetMode="Externa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AzureFoundation</a:t>
            </a:r>
          </a:p>
        </p:txBody>
      </p:sp>
      <p:sp>
        <p:nvSpPr>
          <p:cNvPr id="3" name="Text Placeholder 2"/>
          <p:cNvSpPr>
            <a:spLocks noGrp="1"/>
          </p:cNvSpPr>
          <p:nvPr>
            <p:ph type="body" sz="quarter" idx="14"/>
          </p:nvPr>
        </p:nvSpPr>
        <p:spPr/>
        <p:txBody>
          <a:bodyPr/>
          <a:lstStyle/>
          <a:p>
            <a:r>
              <a:rPr lang="en-US" dirty="0"/>
              <a:t>Will St. Germain IV</a:t>
            </a:r>
          </a:p>
          <a:p>
            <a:r>
              <a:rPr lang="en-US" dirty="0"/>
              <a:t>Cloud Solution Architect</a:t>
            </a:r>
          </a:p>
        </p:txBody>
      </p:sp>
    </p:spTree>
    <p:extLst>
      <p:ext uri="{BB962C8B-B14F-4D97-AF65-F5344CB8AC3E}">
        <p14:creationId xmlns:p14="http://schemas.microsoft.com/office/powerpoint/2010/main" val="401032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3416320"/>
          </a:xfrm>
        </p:spPr>
        <p:txBody>
          <a:bodyPr/>
          <a:lstStyle/>
          <a:p>
            <a:r>
              <a:rPr lang="en-US" sz="2000" dirty="0">
                <a:latin typeface="+mn-lt"/>
              </a:rPr>
              <a:t>When Adding another Enterprise, Department or Account Administrator the portal gives an error message “Invalid Account”.  This is caused because the setting on the Enrollment Tab for “Auth Level” isn’t set to “Work or School Account Cross Tenant”</a:t>
            </a:r>
          </a:p>
          <a:p>
            <a:r>
              <a:rPr lang="en-US" sz="2000" dirty="0">
                <a:latin typeface="+mn-lt"/>
              </a:rPr>
              <a:t>When Adding an Enterprise Administrator an error that the person is already a Department Administrator.  </a:t>
            </a:r>
            <a:r>
              <a:rPr lang="en-US" sz="2000" dirty="0">
                <a:gradFill>
                  <a:gsLst>
                    <a:gs pos="1250">
                      <a:schemeClr val="tx2"/>
                    </a:gs>
                    <a:gs pos="99000">
                      <a:schemeClr val="tx2"/>
                    </a:gs>
                  </a:gsLst>
                  <a:lin ang="5400000" scaled="0"/>
                </a:gradFill>
                <a:latin typeface="+mn-lt"/>
              </a:rPr>
              <a:t>The Department Administrator needs to be different, find a backup and make the backup be the Department Administrator.</a:t>
            </a:r>
          </a:p>
          <a:p>
            <a:r>
              <a:rPr lang="en-US" sz="2000" dirty="0">
                <a:latin typeface="+mn-lt"/>
              </a:rPr>
              <a:t>An Account owner can only own one account.  If an account allows “work or School Account Cross Tenant” there is a risk if another organization’s Account Owner has subscriptions, those subscriptions will migrate to your EA.</a:t>
            </a:r>
          </a:p>
          <a:p>
            <a:r>
              <a:rPr lang="en-US" sz="2000" dirty="0">
                <a:latin typeface="+mn-lt"/>
              </a:rPr>
              <a:t>If the first account owner in a subscription is a Microsoft Account (not a work or school account) the tenant will be named after the Microsoft Account associated with the Account.</a:t>
            </a:r>
          </a:p>
        </p:txBody>
      </p:sp>
      <p:sp>
        <p:nvSpPr>
          <p:cNvPr id="3" name="Title 2"/>
          <p:cNvSpPr>
            <a:spLocks noGrp="1"/>
          </p:cNvSpPr>
          <p:nvPr>
            <p:ph type="title"/>
          </p:nvPr>
        </p:nvSpPr>
        <p:spPr/>
        <p:txBody>
          <a:bodyPr/>
          <a:lstStyle/>
          <a:p>
            <a:r>
              <a:rPr lang="en-US" dirty="0"/>
              <a:t>Common Issues and Limitations</a:t>
            </a:r>
          </a:p>
        </p:txBody>
      </p:sp>
    </p:spTree>
    <p:extLst>
      <p:ext uri="{BB962C8B-B14F-4D97-AF65-F5344CB8AC3E}">
        <p14:creationId xmlns:p14="http://schemas.microsoft.com/office/powerpoint/2010/main" val="151194321"/>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48"/>
            <a:ext cx="7010399" cy="3133165"/>
          </a:xfrm>
        </p:spPr>
        <p:txBody>
          <a:bodyPr/>
          <a:lstStyle/>
          <a:p>
            <a:r>
              <a:rPr lang="en-US" sz="2000" dirty="0">
                <a:latin typeface="+mn-lt"/>
              </a:rPr>
              <a:t>The first time you login to the EA Portal as an account owner you will see this Warning Message:</a:t>
            </a:r>
          </a:p>
          <a:p>
            <a:r>
              <a:rPr lang="en-US" sz="2000" dirty="0">
                <a:latin typeface="+mn-lt"/>
              </a:rPr>
              <a:t>It is important to read and understand because your existing subscriptions are about to be converted ad benefits can be lost.</a:t>
            </a:r>
          </a:p>
          <a:p>
            <a:r>
              <a:rPr lang="en-US" sz="2000" dirty="0">
                <a:latin typeface="+mn-lt"/>
              </a:rPr>
              <a:t>A Visual Studio subscriber who is added as an Account Owner will lose their individual monthly Azure credit until they take further action.</a:t>
            </a:r>
          </a:p>
          <a:p>
            <a:endParaRPr lang="en-US" dirty="0">
              <a:solidFill>
                <a:srgbClr val="000000"/>
              </a:solidFill>
              <a:latin typeface="+mn-lt"/>
            </a:endParaRPr>
          </a:p>
        </p:txBody>
      </p:sp>
      <p:sp>
        <p:nvSpPr>
          <p:cNvPr id="3" name="Title 2"/>
          <p:cNvSpPr>
            <a:spLocks noGrp="1"/>
          </p:cNvSpPr>
          <p:nvPr>
            <p:ph type="title"/>
          </p:nvPr>
        </p:nvSpPr>
        <p:spPr/>
        <p:txBody>
          <a:bodyPr/>
          <a:lstStyle/>
          <a:p>
            <a:r>
              <a:rPr lang="en-US" dirty="0"/>
              <a:t>Important Information about Account Owners</a:t>
            </a:r>
          </a:p>
        </p:txBody>
      </p:sp>
      <p:pic>
        <p:nvPicPr>
          <p:cNvPr id="4" name="Picture 3"/>
          <p:cNvPicPr>
            <a:picLocks noChangeAspect="1"/>
          </p:cNvPicPr>
          <p:nvPr/>
        </p:nvPicPr>
        <p:blipFill>
          <a:blip r:embed="rId2"/>
          <a:stretch>
            <a:fillRect/>
          </a:stretch>
        </p:blipFill>
        <p:spPr>
          <a:xfrm>
            <a:off x="7437437" y="1212847"/>
            <a:ext cx="4572000" cy="4737560"/>
          </a:xfrm>
          <a:prstGeom prst="rect">
            <a:avLst/>
          </a:prstGeom>
        </p:spPr>
      </p:pic>
    </p:spTree>
    <p:extLst>
      <p:ext uri="{BB962C8B-B14F-4D97-AF65-F5344CB8AC3E}">
        <p14:creationId xmlns:p14="http://schemas.microsoft.com/office/powerpoint/2010/main" val="2888726650"/>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5867399" cy="3323987"/>
          </a:xfrm>
        </p:spPr>
        <p:txBody>
          <a:bodyPr/>
          <a:lstStyle/>
          <a:p>
            <a:pPr marL="0" indent="0">
              <a:buNone/>
            </a:pPr>
            <a:r>
              <a:rPr lang="en-US" sz="2000" dirty="0">
                <a:latin typeface="+mn-lt"/>
              </a:rPr>
              <a:t>There is a brief demo here.</a:t>
            </a:r>
          </a:p>
          <a:p>
            <a:pPr marL="0" indent="0">
              <a:buNone/>
            </a:pPr>
            <a:r>
              <a:rPr lang="en-US" sz="2000" dirty="0">
                <a:latin typeface="+mn-lt"/>
                <a:hlinkClick r:id="rId3"/>
              </a:rPr>
              <a:t>https://channel9.msdn.com/blogs/EA.Azure.com/Using-the-EA-Azure-Power-BI-Link</a:t>
            </a:r>
            <a:endParaRPr lang="en-US" sz="2000" dirty="0">
              <a:latin typeface="+mn-lt"/>
            </a:endParaRPr>
          </a:p>
          <a:p>
            <a:r>
              <a:rPr lang="en-US" sz="2000" dirty="0">
                <a:latin typeface="+mn-lt"/>
              </a:rPr>
              <a:t>To Set up a demo, use Enrollment Number “100” and the </a:t>
            </a:r>
            <a:r>
              <a:rPr lang="en-US" sz="2000" dirty="0">
                <a:latin typeface="+mn-lt"/>
                <a:hlinkClick r:id="rId4"/>
              </a:rPr>
              <a:t>key</a:t>
            </a:r>
            <a:r>
              <a:rPr lang="en-US" sz="2000" dirty="0">
                <a:latin typeface="+mn-lt"/>
              </a:rPr>
              <a:t>. </a:t>
            </a:r>
          </a:p>
          <a:p>
            <a:r>
              <a:rPr lang="en-US" sz="2000" dirty="0">
                <a:latin typeface="+mn-lt"/>
              </a:rPr>
              <a:t>Practice what your customer is seeing (see notes)</a:t>
            </a:r>
          </a:p>
          <a:p>
            <a:r>
              <a:rPr lang="en-US" sz="2000" dirty="0">
                <a:latin typeface="+mn-lt"/>
                <a:hlinkClick r:id="rId5"/>
              </a:rPr>
              <a:t>Azure Government Onboarding</a:t>
            </a:r>
            <a:endParaRPr lang="en-US" sz="2000" dirty="0">
              <a:latin typeface="+mn-lt"/>
            </a:endParaRPr>
          </a:p>
          <a:p>
            <a:r>
              <a:rPr lang="en-US" sz="2000" dirty="0">
                <a:latin typeface="+mn-lt"/>
                <a:hlinkClick r:id="rId6"/>
              </a:rPr>
              <a:t>Blog Post</a:t>
            </a:r>
            <a:r>
              <a:rPr lang="en-US" sz="2000" dirty="0">
                <a:latin typeface="+mn-lt"/>
              </a:rPr>
              <a:t> on PowerBI</a:t>
            </a:r>
          </a:p>
          <a:p>
            <a:endParaRPr lang="en-US" sz="2000" dirty="0">
              <a:latin typeface="+mn-lt"/>
            </a:endParaRPr>
          </a:p>
        </p:txBody>
      </p:sp>
      <p:sp>
        <p:nvSpPr>
          <p:cNvPr id="3" name="Title 2"/>
          <p:cNvSpPr>
            <a:spLocks noGrp="1"/>
          </p:cNvSpPr>
          <p:nvPr>
            <p:ph type="title"/>
          </p:nvPr>
        </p:nvSpPr>
        <p:spPr/>
        <p:txBody>
          <a:bodyPr/>
          <a:lstStyle/>
          <a:p>
            <a:r>
              <a:rPr lang="en-US" dirty="0"/>
              <a:t>Financial Reporting for Enterprise Enrollment</a:t>
            </a:r>
          </a:p>
        </p:txBody>
      </p:sp>
      <p:pic>
        <p:nvPicPr>
          <p:cNvPr id="4" name="Picture 3"/>
          <p:cNvPicPr>
            <a:picLocks noChangeAspect="1"/>
          </p:cNvPicPr>
          <p:nvPr/>
        </p:nvPicPr>
        <p:blipFill>
          <a:blip r:embed="rId7"/>
          <a:stretch>
            <a:fillRect/>
          </a:stretch>
        </p:blipFill>
        <p:spPr>
          <a:xfrm>
            <a:off x="6523037" y="2049462"/>
            <a:ext cx="5385780" cy="3587758"/>
          </a:xfrm>
          <a:prstGeom prst="rect">
            <a:avLst/>
          </a:prstGeom>
        </p:spPr>
      </p:pic>
    </p:spTree>
    <p:extLst>
      <p:ext uri="{BB962C8B-B14F-4D97-AF65-F5344CB8AC3E}">
        <p14:creationId xmlns:p14="http://schemas.microsoft.com/office/powerpoint/2010/main" val="814217012"/>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Azure Foundation Pattern</a:t>
            </a:r>
          </a:p>
        </p:txBody>
      </p:sp>
    </p:spTree>
    <p:extLst>
      <p:ext uri="{BB962C8B-B14F-4D97-AF65-F5344CB8AC3E}">
        <p14:creationId xmlns:p14="http://schemas.microsoft.com/office/powerpoint/2010/main" val="4159053686"/>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Technology Used in AzureFoundation</a:t>
            </a:r>
          </a:p>
        </p:txBody>
      </p:sp>
      <p:sp>
        <p:nvSpPr>
          <p:cNvPr id="5" name="Text Placeholder 2"/>
          <p:cNvSpPr>
            <a:spLocks noGrp="1"/>
          </p:cNvSpPr>
          <p:nvPr>
            <p:ph type="body" sz="quarter" idx="10"/>
          </p:nvPr>
        </p:nvSpPr>
        <p:spPr>
          <a:xfrm>
            <a:off x="274638" y="1212850"/>
            <a:ext cx="5638799" cy="4862870"/>
          </a:xfrm>
        </p:spPr>
        <p:txBody>
          <a:bodyPr/>
          <a:lstStyle/>
          <a:p>
            <a:pPr marL="342900" indent="-342900">
              <a:buFont typeface="Arial" panose="020B0604020202020204" pitchFamily="34" charset="0"/>
              <a:buChar char="•"/>
            </a:pPr>
            <a:r>
              <a:rPr lang="en-US" sz="2000" dirty="0">
                <a:solidFill>
                  <a:srgbClr val="00188F"/>
                </a:solidFill>
                <a:latin typeface="+mn-lt"/>
              </a:rPr>
              <a:t>Azure Enrollment</a:t>
            </a:r>
          </a:p>
          <a:p>
            <a:pPr marL="342900" indent="-342900">
              <a:buFont typeface="Arial" panose="020B0604020202020204" pitchFamily="34" charset="0"/>
              <a:buChar char="•"/>
            </a:pPr>
            <a:r>
              <a:rPr lang="en-US" sz="2000" dirty="0">
                <a:solidFill>
                  <a:srgbClr val="00188F"/>
                </a:solidFill>
                <a:latin typeface="+mn-lt"/>
              </a:rPr>
              <a:t>Azure Accounts</a:t>
            </a:r>
          </a:p>
          <a:p>
            <a:pPr marL="342900" indent="-342900">
              <a:buFont typeface="Arial" panose="020B0604020202020204" pitchFamily="34" charset="0"/>
              <a:buChar char="•"/>
            </a:pPr>
            <a:r>
              <a:rPr lang="en-US" sz="2000" dirty="0">
                <a:solidFill>
                  <a:srgbClr val="00188F"/>
                </a:solidFill>
                <a:latin typeface="+mn-lt"/>
              </a:rPr>
              <a:t>Azure IaaS</a:t>
            </a:r>
          </a:p>
          <a:p>
            <a:pPr marL="571500" lvl="2" indent="-342900">
              <a:buFont typeface="Courier New" panose="02070309020205020404" pitchFamily="49" charset="0"/>
              <a:buChar char="o"/>
            </a:pPr>
            <a:r>
              <a:rPr lang="en-US" dirty="0">
                <a:solidFill>
                  <a:srgbClr val="00188F"/>
                </a:solidFill>
              </a:rPr>
              <a:t>Virtual Machines (VMs)</a:t>
            </a:r>
          </a:p>
          <a:p>
            <a:pPr marL="571500" lvl="2" indent="-342900">
              <a:buFont typeface="Courier New" panose="02070309020205020404" pitchFamily="49" charset="0"/>
              <a:buChar char="o"/>
            </a:pPr>
            <a:r>
              <a:rPr lang="en-US" dirty="0">
                <a:solidFill>
                  <a:srgbClr val="00188F"/>
                </a:solidFill>
              </a:rPr>
              <a:t>Virtual Networks (VNETs)</a:t>
            </a:r>
          </a:p>
          <a:p>
            <a:pPr marL="571500" lvl="2" indent="-342900">
              <a:buFont typeface="Courier New" panose="02070309020205020404" pitchFamily="49" charset="0"/>
              <a:buChar char="o"/>
            </a:pPr>
            <a:r>
              <a:rPr lang="en-US" dirty="0">
                <a:solidFill>
                  <a:srgbClr val="00188F"/>
                </a:solidFill>
              </a:rPr>
              <a:t>Network Security Groups (NSG)</a:t>
            </a:r>
          </a:p>
          <a:p>
            <a:pPr marL="571500" lvl="2" indent="-342900">
              <a:buFont typeface="Courier New" panose="02070309020205020404" pitchFamily="49" charset="0"/>
              <a:buChar char="o"/>
            </a:pPr>
            <a:r>
              <a:rPr lang="en-US" dirty="0">
                <a:solidFill>
                  <a:srgbClr val="00188F"/>
                </a:solidFill>
              </a:rPr>
              <a:t>User Defined Routing (USR)</a:t>
            </a:r>
          </a:p>
          <a:p>
            <a:pPr marL="571500" lvl="2" indent="-342900">
              <a:buFont typeface="Courier New" panose="02070309020205020404" pitchFamily="49" charset="0"/>
              <a:buChar char="o"/>
            </a:pPr>
            <a:r>
              <a:rPr lang="en-US" dirty="0">
                <a:solidFill>
                  <a:srgbClr val="00188F"/>
                </a:solidFill>
              </a:rPr>
              <a:t>Azure Resource Model (ARM)</a:t>
            </a:r>
          </a:p>
          <a:p>
            <a:pPr marL="571500" lvl="2" indent="-342900">
              <a:buFont typeface="Courier New" panose="02070309020205020404" pitchFamily="49" charset="0"/>
              <a:buChar char="o"/>
            </a:pPr>
            <a:r>
              <a:rPr lang="en-US" dirty="0">
                <a:solidFill>
                  <a:srgbClr val="00188F"/>
                </a:solidFill>
              </a:rPr>
              <a:t>Resource Groups</a:t>
            </a:r>
          </a:p>
          <a:p>
            <a:pPr marL="571500" lvl="2" indent="-342900">
              <a:buFont typeface="Courier New" panose="02070309020205020404" pitchFamily="49" charset="0"/>
              <a:buChar char="o"/>
            </a:pPr>
            <a:r>
              <a:rPr lang="en-US" dirty="0">
                <a:solidFill>
                  <a:srgbClr val="00188F"/>
                </a:solidFill>
              </a:rPr>
              <a:t>Template Deployments</a:t>
            </a:r>
          </a:p>
          <a:p>
            <a:pPr marL="571500" lvl="2" indent="-342900">
              <a:buFont typeface="Courier New" panose="02070309020205020404" pitchFamily="49" charset="0"/>
              <a:buChar char="o"/>
            </a:pPr>
            <a:r>
              <a:rPr lang="en-US" dirty="0">
                <a:solidFill>
                  <a:srgbClr val="00188F"/>
                </a:solidFill>
              </a:rPr>
              <a:t>Role Based Access Control</a:t>
            </a:r>
          </a:p>
          <a:p>
            <a:pPr marL="342900" lvl="2" indent="-342900">
              <a:buFont typeface="Arial" panose="020B0604020202020204" pitchFamily="34" charset="0"/>
              <a:buChar char="•"/>
            </a:pPr>
            <a:r>
              <a:rPr lang="en-US" dirty="0">
                <a:solidFill>
                  <a:srgbClr val="00188F"/>
                </a:solidFill>
              </a:rPr>
              <a:t>Visual Studio Team Services</a:t>
            </a:r>
          </a:p>
          <a:p>
            <a:pPr marL="342900" lvl="2" indent="-342900">
              <a:buFont typeface="Arial" panose="020B0604020202020204" pitchFamily="34" charset="0"/>
              <a:buChar char="•"/>
            </a:pPr>
            <a:r>
              <a:rPr lang="en-US" dirty="0">
                <a:solidFill>
                  <a:srgbClr val="00188F"/>
                </a:solidFill>
              </a:rPr>
              <a:t>Visual Studio</a:t>
            </a:r>
          </a:p>
          <a:p>
            <a:pPr marL="342900" lvl="2" indent="-342900">
              <a:buFont typeface="Arial" panose="020B0604020202020204" pitchFamily="34" charset="0"/>
              <a:buChar char="•"/>
            </a:pPr>
            <a:endParaRPr lang="en-US" dirty="0">
              <a:solidFill>
                <a:srgbClr val="00188F"/>
              </a:solidFill>
            </a:endParaRPr>
          </a:p>
        </p:txBody>
      </p:sp>
    </p:spTree>
    <p:extLst>
      <p:ext uri="{BB962C8B-B14F-4D97-AF65-F5344CB8AC3E}">
        <p14:creationId xmlns:p14="http://schemas.microsoft.com/office/powerpoint/2010/main" val="2619836083"/>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79437" y="1211262"/>
            <a:ext cx="4495800" cy="4235006"/>
          </a:xfrm>
          <a:prstGeom prst="rect">
            <a:avLst/>
          </a:prstGeom>
          <a:noFill/>
        </p:spPr>
        <p:txBody>
          <a:bodyPr wrap="square" lIns="182880" tIns="146304" rIns="182880" bIns="146304" rtlCol="0">
            <a:spAutoFit/>
          </a:bodyPr>
          <a:lstStyle/>
          <a:p>
            <a:pPr>
              <a:lnSpc>
                <a:spcPct val="90000"/>
              </a:lnSpc>
              <a:spcAft>
                <a:spcPts val="600"/>
              </a:spcAft>
            </a:pPr>
            <a:r>
              <a:rPr lang="en-US" sz="2000" dirty="0">
                <a:gradFill>
                  <a:gsLst>
                    <a:gs pos="1250">
                      <a:schemeClr val="tx2"/>
                    </a:gs>
                    <a:gs pos="99000">
                      <a:schemeClr val="tx2"/>
                    </a:gs>
                  </a:gsLst>
                  <a:lin ang="5400000" scaled="0"/>
                </a:gradFill>
              </a:rPr>
              <a:t>Secure Identity Hosted in Azure:</a:t>
            </a:r>
          </a:p>
          <a:p>
            <a:pPr marL="457200" indent="-457200">
              <a:lnSpc>
                <a:spcPct val="90000"/>
              </a:lnSpc>
              <a:spcAft>
                <a:spcPts val="600"/>
              </a:spcAft>
              <a:buFont typeface="Arial" panose="020B0604020202020204" pitchFamily="34" charset="0"/>
              <a:buChar char="•"/>
            </a:pPr>
            <a:r>
              <a:rPr lang="en-US" sz="2000" dirty="0">
                <a:gradFill>
                  <a:gsLst>
                    <a:gs pos="1250">
                      <a:schemeClr val="tx2"/>
                    </a:gs>
                    <a:gs pos="99000">
                      <a:schemeClr val="tx2"/>
                    </a:gs>
                  </a:gsLst>
                  <a:lin ang="5400000" scaled="0"/>
                </a:gradFill>
              </a:rPr>
              <a:t>2 Domain Controllers</a:t>
            </a:r>
          </a:p>
          <a:p>
            <a:pPr marL="457200" indent="-457200">
              <a:lnSpc>
                <a:spcPct val="90000"/>
              </a:lnSpc>
              <a:spcAft>
                <a:spcPts val="600"/>
              </a:spcAft>
              <a:buFont typeface="Arial" panose="020B0604020202020204" pitchFamily="34" charset="0"/>
              <a:buChar char="•"/>
            </a:pPr>
            <a:r>
              <a:rPr lang="en-US" sz="2000" dirty="0">
                <a:gradFill>
                  <a:gsLst>
                    <a:gs pos="1250">
                      <a:schemeClr val="tx2"/>
                    </a:gs>
                    <a:gs pos="99000">
                      <a:schemeClr val="tx2"/>
                    </a:gs>
                  </a:gsLst>
                  <a:lin ang="5400000" scaled="0"/>
                </a:gradFill>
              </a:rPr>
              <a:t>1 AAD Connect Server</a:t>
            </a:r>
          </a:p>
          <a:p>
            <a:pPr marL="457200" indent="-457200">
              <a:lnSpc>
                <a:spcPct val="90000"/>
              </a:lnSpc>
              <a:spcAft>
                <a:spcPts val="600"/>
              </a:spcAft>
              <a:buFont typeface="Arial" panose="020B0604020202020204" pitchFamily="34" charset="0"/>
              <a:buChar char="•"/>
            </a:pPr>
            <a:r>
              <a:rPr lang="en-US" sz="2000" dirty="0">
                <a:gradFill>
                  <a:gsLst>
                    <a:gs pos="1250">
                      <a:schemeClr val="tx2"/>
                    </a:gs>
                    <a:gs pos="99000">
                      <a:schemeClr val="tx2"/>
                    </a:gs>
                  </a:gsLst>
                  <a:lin ang="5400000" scaled="0"/>
                </a:gradFill>
              </a:rPr>
              <a:t>2 ADFS Servers</a:t>
            </a:r>
          </a:p>
          <a:p>
            <a:pPr marL="457200" indent="-457200">
              <a:lnSpc>
                <a:spcPct val="90000"/>
              </a:lnSpc>
              <a:spcAft>
                <a:spcPts val="600"/>
              </a:spcAft>
              <a:buFont typeface="Arial" panose="020B0604020202020204" pitchFamily="34" charset="0"/>
              <a:buChar char="•"/>
            </a:pPr>
            <a:r>
              <a:rPr lang="en-US" sz="2000" dirty="0">
                <a:gradFill>
                  <a:gsLst>
                    <a:gs pos="1250">
                      <a:schemeClr val="tx2"/>
                    </a:gs>
                    <a:gs pos="99000">
                      <a:schemeClr val="tx2"/>
                    </a:gs>
                  </a:gsLst>
                  <a:lin ang="5400000" scaled="0"/>
                </a:gradFill>
              </a:rPr>
              <a:t>Network Security Groups (NSG)</a:t>
            </a:r>
          </a:p>
          <a:p>
            <a:pPr marL="457200" indent="-457200">
              <a:lnSpc>
                <a:spcPct val="90000"/>
              </a:lnSpc>
              <a:spcAft>
                <a:spcPts val="600"/>
              </a:spcAft>
              <a:buFont typeface="Arial" panose="020B0604020202020204" pitchFamily="34" charset="0"/>
              <a:buChar char="•"/>
            </a:pPr>
            <a:r>
              <a:rPr lang="en-US" sz="2000" dirty="0">
                <a:gradFill>
                  <a:gsLst>
                    <a:gs pos="1250">
                      <a:schemeClr val="tx2"/>
                    </a:gs>
                    <a:gs pos="99000">
                      <a:schemeClr val="tx2"/>
                    </a:gs>
                  </a:gsLst>
                  <a:lin ang="5400000" scaled="0"/>
                </a:gradFill>
              </a:rPr>
              <a:t>Virtual Private Network (VPNs)</a:t>
            </a:r>
          </a:p>
          <a:p>
            <a:pPr marL="457200" indent="-457200">
              <a:lnSpc>
                <a:spcPct val="90000"/>
              </a:lnSpc>
              <a:spcAft>
                <a:spcPts val="600"/>
              </a:spcAft>
              <a:buFont typeface="Arial" panose="020B0604020202020204" pitchFamily="34" charset="0"/>
              <a:buChar char="•"/>
            </a:pPr>
            <a:r>
              <a:rPr lang="en-US" sz="2000" dirty="0">
                <a:gradFill>
                  <a:gsLst>
                    <a:gs pos="1250">
                      <a:schemeClr val="tx2"/>
                    </a:gs>
                    <a:gs pos="99000">
                      <a:schemeClr val="tx2"/>
                    </a:gs>
                  </a:gsLst>
                  <a:lin ang="5400000" scaled="0"/>
                </a:gradFill>
              </a:rPr>
              <a:t>Advanced Threat Analytics. (ATA)</a:t>
            </a:r>
          </a:p>
          <a:p>
            <a:pPr marL="457200" indent="-457200">
              <a:lnSpc>
                <a:spcPct val="90000"/>
              </a:lnSpc>
              <a:spcAft>
                <a:spcPts val="600"/>
              </a:spcAft>
              <a:buAutoNum type="arabicPeriod"/>
            </a:pPr>
            <a:endParaRPr lang="en-US" sz="2000" dirty="0">
              <a:gradFill>
                <a:gsLst>
                  <a:gs pos="1250">
                    <a:schemeClr val="tx2"/>
                  </a:gs>
                  <a:gs pos="99000">
                    <a:schemeClr val="tx2"/>
                  </a:gs>
                </a:gsLst>
                <a:lin ang="5400000" scaled="0"/>
              </a:gradFill>
            </a:endParaRPr>
          </a:p>
          <a:p>
            <a:pPr>
              <a:lnSpc>
                <a:spcPct val="90000"/>
              </a:lnSpc>
              <a:spcAft>
                <a:spcPts val="600"/>
              </a:spcAft>
            </a:pPr>
            <a:r>
              <a:rPr lang="en-US" sz="2000" dirty="0">
                <a:gradFill>
                  <a:gsLst>
                    <a:gs pos="1250">
                      <a:schemeClr val="tx2"/>
                    </a:gs>
                    <a:gs pos="99000">
                      <a:schemeClr val="tx2"/>
                    </a:gs>
                  </a:gsLst>
                  <a:lin ang="5400000" scaled="0"/>
                </a:gradFill>
              </a:rPr>
              <a:t>NOTE:  Promotion and configuration of servers is the Enterprise Domain Admin’s responsibility. (not the partner)</a:t>
            </a:r>
          </a:p>
        </p:txBody>
      </p:sp>
      <p:pic>
        <p:nvPicPr>
          <p:cNvPr id="6" name="Picture 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0166541" y="-44638107"/>
            <a:ext cx="4572000" cy="3903090"/>
          </a:xfrm>
          <a:prstGeom prst="rect">
            <a:avLst/>
          </a:prstGeom>
        </p:spPr>
      </p:pic>
      <p:pic>
        <p:nvPicPr>
          <p:cNvPr id="4" name="Picture 3"/>
          <p:cNvPicPr>
            <a:picLocks noChangeAspect="1"/>
          </p:cNvPicPr>
          <p:nvPr/>
        </p:nvPicPr>
        <p:blipFill>
          <a:blip r:embed="rId4"/>
          <a:stretch>
            <a:fillRect/>
          </a:stretch>
        </p:blipFill>
        <p:spPr>
          <a:xfrm>
            <a:off x="5151437" y="1287462"/>
            <a:ext cx="7172368" cy="4572000"/>
          </a:xfrm>
          <a:prstGeom prst="rect">
            <a:avLst/>
          </a:prstGeom>
        </p:spPr>
      </p:pic>
      <p:sp>
        <p:nvSpPr>
          <p:cNvPr id="2" name="Title 1"/>
          <p:cNvSpPr>
            <a:spLocks noGrp="1"/>
          </p:cNvSpPr>
          <p:nvPr>
            <p:ph type="title"/>
          </p:nvPr>
        </p:nvSpPr>
        <p:spPr/>
        <p:txBody>
          <a:bodyPr/>
          <a:lstStyle/>
          <a:p>
            <a:r>
              <a:rPr lang="en-US" dirty="0"/>
              <a:t>Resilient Identity </a:t>
            </a:r>
          </a:p>
        </p:txBody>
      </p:sp>
    </p:spTree>
    <p:extLst>
      <p:ext uri="{BB962C8B-B14F-4D97-AF65-F5344CB8AC3E}">
        <p14:creationId xmlns:p14="http://schemas.microsoft.com/office/powerpoint/2010/main" val="1729049739"/>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t>Summary of Azure Services in AzureFoundation</a:t>
            </a:r>
          </a:p>
        </p:txBody>
      </p:sp>
      <p:graphicFrame>
        <p:nvGraphicFramePr>
          <p:cNvPr id="5" name="Table 4"/>
          <p:cNvGraphicFramePr>
            <a:graphicFrameLocks noGrp="1"/>
          </p:cNvGraphicFramePr>
          <p:nvPr>
            <p:extLst/>
          </p:nvPr>
        </p:nvGraphicFramePr>
        <p:xfrm>
          <a:off x="457579" y="1119848"/>
          <a:ext cx="11706624" cy="5692566"/>
        </p:xfrm>
        <a:graphic>
          <a:graphicData uri="http://schemas.openxmlformats.org/drawingml/2006/table">
            <a:tbl>
              <a:tblPr/>
              <a:tblGrid>
                <a:gridCol w="1692071">
                  <a:extLst>
                    <a:ext uri="{9D8B030D-6E8A-4147-A177-3AD203B41FA5}">
                      <a16:colId xmlns:a16="http://schemas.microsoft.com/office/drawing/2014/main" val="2158627102"/>
                    </a:ext>
                  </a:extLst>
                </a:gridCol>
                <a:gridCol w="1692071">
                  <a:extLst>
                    <a:ext uri="{9D8B030D-6E8A-4147-A177-3AD203B41FA5}">
                      <a16:colId xmlns:a16="http://schemas.microsoft.com/office/drawing/2014/main" val="847866499"/>
                    </a:ext>
                  </a:extLst>
                </a:gridCol>
                <a:gridCol w="1692071">
                  <a:extLst>
                    <a:ext uri="{9D8B030D-6E8A-4147-A177-3AD203B41FA5}">
                      <a16:colId xmlns:a16="http://schemas.microsoft.com/office/drawing/2014/main" val="2292118796"/>
                    </a:ext>
                  </a:extLst>
                </a:gridCol>
                <a:gridCol w="3522014">
                  <a:extLst>
                    <a:ext uri="{9D8B030D-6E8A-4147-A177-3AD203B41FA5}">
                      <a16:colId xmlns:a16="http://schemas.microsoft.com/office/drawing/2014/main" val="411022970"/>
                    </a:ext>
                  </a:extLst>
                </a:gridCol>
                <a:gridCol w="1692071">
                  <a:extLst>
                    <a:ext uri="{9D8B030D-6E8A-4147-A177-3AD203B41FA5}">
                      <a16:colId xmlns:a16="http://schemas.microsoft.com/office/drawing/2014/main" val="2482956747"/>
                    </a:ext>
                  </a:extLst>
                </a:gridCol>
                <a:gridCol w="1416326">
                  <a:extLst>
                    <a:ext uri="{9D8B030D-6E8A-4147-A177-3AD203B41FA5}">
                      <a16:colId xmlns:a16="http://schemas.microsoft.com/office/drawing/2014/main" val="3942126645"/>
                    </a:ext>
                  </a:extLst>
                </a:gridCol>
              </a:tblGrid>
              <a:tr h="308730">
                <a:tc gridSpan="3">
                  <a:txBody>
                    <a:bodyPr/>
                    <a:lstStyle/>
                    <a:p>
                      <a:pPr algn="l" fontAlgn="t"/>
                      <a:r>
                        <a:rPr lang="en-US" sz="1400" b="1" i="0" u="none" strike="noStrike">
                          <a:effectLst/>
                          <a:latin typeface="Segoe UI Light" panose="020B0502040204020203" pitchFamily="34" charset="0"/>
                        </a:rPr>
                        <a:t>AzureFoundation Identity Pattern</a:t>
                      </a:r>
                    </a:p>
                  </a:txBody>
                  <a:tcPr marL="2145" marR="2145" marT="2145" marB="0">
                    <a:lnL>
                      <a:noFill/>
                    </a:lnL>
                    <a:lnR>
                      <a:noFill/>
                    </a:lnR>
                    <a:lnT>
                      <a:noFill/>
                    </a:lnT>
                    <a:lnB>
                      <a:noFill/>
                    </a:lnB>
                  </a:tcPr>
                </a:tc>
                <a:tc hMerge="1">
                  <a:txBody>
                    <a:bodyPr/>
                    <a:lstStyle/>
                    <a:p>
                      <a:endParaRPr lang="en-US"/>
                    </a:p>
                  </a:txBody>
                  <a:tcPr/>
                </a:tc>
                <a:tc hMerge="1">
                  <a:txBody>
                    <a:bodyPr/>
                    <a:lstStyle/>
                    <a:p>
                      <a:endParaRPr lang="en-US"/>
                    </a:p>
                  </a:txBody>
                  <a:tcPr/>
                </a:tc>
                <a:tc>
                  <a:txBody>
                    <a:bodyPr/>
                    <a:lstStyle/>
                    <a:p>
                      <a:pPr algn="l" fontAlgn="t"/>
                      <a:endParaRPr lang="en-US" sz="1200" b="0" i="0" u="none" strike="noStrike">
                        <a:effectLst/>
                        <a:latin typeface="Segoe UI Light" panose="020B0502040204020203" pitchFamily="34" charset="0"/>
                      </a:endParaRPr>
                    </a:p>
                  </a:txBody>
                  <a:tcPr marL="2145" marR="2145" marT="2145" marB="0">
                    <a:lnL>
                      <a:noFill/>
                    </a:lnL>
                    <a:lnR>
                      <a:noFill/>
                    </a:lnR>
                    <a:lnT>
                      <a:noFill/>
                    </a:lnT>
                    <a:lnB>
                      <a:noFill/>
                    </a:lnB>
                  </a:tcPr>
                </a:tc>
                <a:tc>
                  <a:txBody>
                    <a:bodyPr/>
                    <a:lstStyle/>
                    <a:p>
                      <a:pPr algn="l" fontAlgn="t"/>
                      <a:endParaRPr lang="en-US" sz="1200" b="0" i="0" u="none" strike="noStrike">
                        <a:effectLst/>
                        <a:latin typeface="Segoe UI Light" panose="020B0502040204020203" pitchFamily="34" charset="0"/>
                      </a:endParaRPr>
                    </a:p>
                  </a:txBody>
                  <a:tcPr marL="2145" marR="2145" marT="2145" marB="0">
                    <a:lnL>
                      <a:noFill/>
                    </a:lnL>
                    <a:lnR>
                      <a:noFill/>
                    </a:lnR>
                    <a:lnT>
                      <a:noFill/>
                    </a:lnT>
                    <a:lnB>
                      <a:noFill/>
                    </a:lnB>
                  </a:tcPr>
                </a:tc>
                <a:tc>
                  <a:txBody>
                    <a:bodyPr/>
                    <a:lstStyle/>
                    <a:p>
                      <a:pPr algn="l" fontAlgn="b"/>
                      <a:endParaRPr lang="en-US" sz="1200" b="0" i="0" u="none" strike="noStrike">
                        <a:effectLst/>
                        <a:latin typeface="Segoe UI Light" panose="020B0502040204020203" pitchFamily="34" charset="0"/>
                      </a:endParaRPr>
                    </a:p>
                  </a:txBody>
                  <a:tcPr marL="2145" marR="2145" marT="2145" marB="0" anchor="b">
                    <a:lnL>
                      <a:noFill/>
                    </a:lnL>
                    <a:lnR>
                      <a:noFill/>
                    </a:lnR>
                    <a:lnT>
                      <a:noFill/>
                    </a:lnT>
                    <a:lnB>
                      <a:noFill/>
                    </a:lnB>
                  </a:tcPr>
                </a:tc>
                <a:extLst>
                  <a:ext uri="{0D108BD9-81ED-4DB2-BD59-A6C34878D82A}">
                    <a16:rowId xmlns:a16="http://schemas.microsoft.com/office/drawing/2014/main" val="2803669803"/>
                  </a:ext>
                </a:extLst>
              </a:tr>
              <a:tr h="251560">
                <a:tc>
                  <a:txBody>
                    <a:bodyPr/>
                    <a:lstStyle/>
                    <a:p>
                      <a:pPr algn="l" fontAlgn="t"/>
                      <a:r>
                        <a:rPr lang="en-US" sz="1200" b="1" i="0" u="none" strike="noStrike">
                          <a:effectLst/>
                          <a:latin typeface="Segoe UI Light" panose="020B0502040204020203" pitchFamily="34" charset="0"/>
                        </a:rPr>
                        <a:t>Service type</a:t>
                      </a:r>
                    </a:p>
                  </a:txBody>
                  <a:tcPr marL="2145" marR="2145" marT="2145" marB="0">
                    <a:lnL>
                      <a:noFill/>
                    </a:lnL>
                    <a:lnR>
                      <a:noFill/>
                    </a:lnR>
                    <a:lnT>
                      <a:noFill/>
                    </a:lnT>
                    <a:lnB>
                      <a:noFill/>
                    </a:lnB>
                    <a:solidFill>
                      <a:srgbClr val="DDEBF7"/>
                    </a:solidFill>
                  </a:tcPr>
                </a:tc>
                <a:tc>
                  <a:txBody>
                    <a:bodyPr/>
                    <a:lstStyle/>
                    <a:p>
                      <a:pPr algn="l" fontAlgn="t"/>
                      <a:r>
                        <a:rPr lang="en-US" sz="1200" b="1" i="0" u="none" strike="noStrike">
                          <a:effectLst/>
                          <a:latin typeface="Segoe UI Light" panose="020B0502040204020203" pitchFamily="34" charset="0"/>
                        </a:rPr>
                        <a:t>Custom name</a:t>
                      </a:r>
                    </a:p>
                  </a:txBody>
                  <a:tcPr marL="2145" marR="2145" marT="2145" marB="0">
                    <a:lnL>
                      <a:noFill/>
                    </a:lnL>
                    <a:lnR>
                      <a:noFill/>
                    </a:lnR>
                    <a:lnT>
                      <a:noFill/>
                    </a:lnT>
                    <a:lnB>
                      <a:noFill/>
                    </a:lnB>
                    <a:solidFill>
                      <a:srgbClr val="DDEBF7"/>
                    </a:solidFill>
                  </a:tcPr>
                </a:tc>
                <a:tc>
                  <a:txBody>
                    <a:bodyPr/>
                    <a:lstStyle/>
                    <a:p>
                      <a:pPr algn="l" fontAlgn="t"/>
                      <a:r>
                        <a:rPr lang="en-US" sz="1200" b="1" i="0" u="none" strike="noStrike">
                          <a:effectLst/>
                          <a:latin typeface="Segoe UI Light" panose="020B0502040204020203" pitchFamily="34" charset="0"/>
                        </a:rPr>
                        <a:t>Region</a:t>
                      </a:r>
                    </a:p>
                  </a:txBody>
                  <a:tcPr marL="2145" marR="2145" marT="2145" marB="0">
                    <a:lnL>
                      <a:noFill/>
                    </a:lnL>
                    <a:lnR>
                      <a:noFill/>
                    </a:lnR>
                    <a:lnT>
                      <a:noFill/>
                    </a:lnT>
                    <a:lnB>
                      <a:noFill/>
                    </a:lnB>
                    <a:solidFill>
                      <a:srgbClr val="DDEBF7"/>
                    </a:solidFill>
                  </a:tcPr>
                </a:tc>
                <a:tc>
                  <a:txBody>
                    <a:bodyPr/>
                    <a:lstStyle/>
                    <a:p>
                      <a:pPr algn="l" fontAlgn="t"/>
                      <a:r>
                        <a:rPr lang="en-US" sz="1200" b="1" i="0" u="none" strike="noStrike">
                          <a:effectLst/>
                          <a:latin typeface="Segoe UI Light" panose="020B0502040204020203" pitchFamily="34" charset="0"/>
                        </a:rPr>
                        <a:t>Description</a:t>
                      </a:r>
                    </a:p>
                  </a:txBody>
                  <a:tcPr marL="2145" marR="2145" marT="2145" marB="0">
                    <a:lnL>
                      <a:noFill/>
                    </a:lnL>
                    <a:lnR>
                      <a:noFill/>
                    </a:lnR>
                    <a:lnT>
                      <a:noFill/>
                    </a:lnT>
                    <a:lnB>
                      <a:noFill/>
                    </a:lnB>
                    <a:solidFill>
                      <a:srgbClr val="DDEBF7"/>
                    </a:solidFill>
                  </a:tcPr>
                </a:tc>
                <a:tc>
                  <a:txBody>
                    <a:bodyPr/>
                    <a:lstStyle/>
                    <a:p>
                      <a:pPr algn="l" fontAlgn="t"/>
                      <a:r>
                        <a:rPr lang="en-US" sz="1200" b="1" i="0" u="none" strike="noStrike">
                          <a:effectLst/>
                          <a:latin typeface="Segoe UI Light" panose="020B0502040204020203" pitchFamily="34" charset="0"/>
                        </a:rPr>
                        <a:t>SKU</a:t>
                      </a:r>
                    </a:p>
                  </a:txBody>
                  <a:tcPr marL="2145" marR="2145" marT="2145" marB="0">
                    <a:lnL>
                      <a:noFill/>
                    </a:lnL>
                    <a:lnR>
                      <a:noFill/>
                    </a:lnR>
                    <a:lnT>
                      <a:noFill/>
                    </a:lnT>
                    <a:lnB>
                      <a:noFill/>
                    </a:lnB>
                    <a:solidFill>
                      <a:srgbClr val="DDEBF7"/>
                    </a:solidFill>
                  </a:tcPr>
                </a:tc>
                <a:tc>
                  <a:txBody>
                    <a:bodyPr/>
                    <a:lstStyle/>
                    <a:p>
                      <a:pPr algn="l" fontAlgn="b"/>
                      <a:r>
                        <a:rPr lang="en-US" sz="1200" b="1" i="0" u="none" strike="noStrike">
                          <a:effectLst/>
                          <a:latin typeface="Segoe UI Light" panose="020B0502040204020203" pitchFamily="34" charset="0"/>
                        </a:rPr>
                        <a:t>Estimated Cost</a:t>
                      </a:r>
                    </a:p>
                  </a:txBody>
                  <a:tcPr marL="2145" marR="2145" marT="2145" marB="0" anchor="b">
                    <a:lnL>
                      <a:noFill/>
                    </a:lnL>
                    <a:lnR>
                      <a:noFill/>
                    </a:lnR>
                    <a:lnT>
                      <a:noFill/>
                    </a:lnT>
                    <a:lnB>
                      <a:noFill/>
                    </a:lnB>
                    <a:solidFill>
                      <a:srgbClr val="DDEBF7"/>
                    </a:solidFill>
                  </a:tcPr>
                </a:tc>
                <a:extLst>
                  <a:ext uri="{0D108BD9-81ED-4DB2-BD59-A6C34878D82A}">
                    <a16:rowId xmlns:a16="http://schemas.microsoft.com/office/drawing/2014/main" val="592583403"/>
                  </a:ext>
                </a:extLst>
              </a:tr>
              <a:tr h="503115">
                <a:tc>
                  <a:txBody>
                    <a:bodyPr/>
                    <a:lstStyle/>
                    <a:p>
                      <a:pPr algn="l" fontAlgn="t"/>
                      <a:r>
                        <a:rPr lang="en-US" sz="1200" b="0" i="0" u="none" strike="noStrike">
                          <a:effectLst/>
                          <a:latin typeface="Segoe UI Light" panose="020B0502040204020203" pitchFamily="34" charset="0"/>
                        </a:rPr>
                        <a:t>Virtual Machines</a:t>
                      </a:r>
                    </a:p>
                  </a:txBody>
                  <a:tcPr marL="2145" marR="2145" marT="2145" marB="0">
                    <a:lnL>
                      <a:noFill/>
                    </a:lnL>
                    <a:lnR>
                      <a:noFill/>
                    </a:lnR>
                    <a:lnT>
                      <a:noFill/>
                    </a:lnT>
                    <a:lnB>
                      <a:noFill/>
                    </a:lnB>
                  </a:tcPr>
                </a:tc>
                <a:tc>
                  <a:txBody>
                    <a:bodyPr/>
                    <a:lstStyle/>
                    <a:p>
                      <a:pPr algn="l" fontAlgn="t"/>
                      <a:r>
                        <a:rPr lang="en-US" sz="1200" b="0" i="0" u="none" strike="noStrike">
                          <a:effectLst/>
                          <a:latin typeface="Segoe UI Light" panose="020B0502040204020203" pitchFamily="34" charset="0"/>
                        </a:rPr>
                        <a:t>Virtual Machines for Identity Pattern</a:t>
                      </a:r>
                    </a:p>
                  </a:txBody>
                  <a:tcPr marL="2145" marR="2145" marT="2145" marB="0">
                    <a:lnL>
                      <a:noFill/>
                    </a:lnL>
                    <a:lnR>
                      <a:noFill/>
                    </a:lnR>
                    <a:lnT>
                      <a:noFill/>
                    </a:lnT>
                    <a:lnB>
                      <a:noFill/>
                    </a:lnB>
                  </a:tcPr>
                </a:tc>
                <a:tc>
                  <a:txBody>
                    <a:bodyPr/>
                    <a:lstStyle/>
                    <a:p>
                      <a:pPr algn="l" fontAlgn="t"/>
                      <a:r>
                        <a:rPr lang="en-US" sz="1200" b="0" i="0" u="none" strike="noStrike">
                          <a:effectLst/>
                          <a:latin typeface="Segoe UI Light" panose="020B0502040204020203" pitchFamily="34" charset="0"/>
                        </a:rPr>
                        <a:t>US Gov Iowa</a:t>
                      </a:r>
                    </a:p>
                  </a:txBody>
                  <a:tcPr marL="2145" marR="2145" marT="2145" marB="0">
                    <a:lnL>
                      <a:noFill/>
                    </a:lnL>
                    <a:lnR>
                      <a:noFill/>
                    </a:lnR>
                    <a:lnT>
                      <a:noFill/>
                    </a:lnT>
                    <a:lnB>
                      <a:noFill/>
                    </a:lnB>
                  </a:tcPr>
                </a:tc>
                <a:tc>
                  <a:txBody>
                    <a:bodyPr/>
                    <a:lstStyle/>
                    <a:p>
                      <a:pPr algn="l" fontAlgn="t"/>
                      <a:r>
                        <a:rPr lang="en-US" sz="1200" b="0" i="0" u="none" strike="noStrike">
                          <a:effectLst/>
                          <a:latin typeface="Segoe UI Light" panose="020B0502040204020203" pitchFamily="34" charset="0"/>
                        </a:rPr>
                        <a:t>8 Standard virtual machine(s), A2 (2 cores, 3.5 GB RAM, 135 GB disk, $0.166/hr) size: 744 hours</a:t>
                      </a:r>
                    </a:p>
                  </a:txBody>
                  <a:tcPr marL="2145" marR="2145" marT="2145" marB="0">
                    <a:lnL>
                      <a:noFill/>
                    </a:lnL>
                    <a:lnR>
                      <a:noFill/>
                    </a:lnR>
                    <a:lnT>
                      <a:noFill/>
                    </a:lnT>
                    <a:lnB>
                      <a:noFill/>
                    </a:lnB>
                  </a:tcPr>
                </a:tc>
                <a:tc>
                  <a:txBody>
                    <a:bodyPr/>
                    <a:lstStyle/>
                    <a:p>
                      <a:pPr algn="l" fontAlgn="t"/>
                      <a:r>
                        <a:rPr lang="en-US" sz="1200" b="0" i="0" u="none" strike="noStrike">
                          <a:effectLst/>
                          <a:latin typeface="Segoe UI Light" panose="020B0502040204020203" pitchFamily="34" charset="0"/>
                        </a:rPr>
                        <a:t>N7H-02629</a:t>
                      </a:r>
                    </a:p>
                  </a:txBody>
                  <a:tcPr marL="2145" marR="2145" marT="2145" marB="0">
                    <a:lnL>
                      <a:noFill/>
                    </a:lnL>
                    <a:lnR>
                      <a:noFill/>
                    </a:lnR>
                    <a:lnT>
                      <a:noFill/>
                    </a:lnT>
                    <a:lnB>
                      <a:noFill/>
                    </a:lnB>
                  </a:tcPr>
                </a:tc>
                <a:tc>
                  <a:txBody>
                    <a:bodyPr/>
                    <a:lstStyle/>
                    <a:p>
                      <a:pPr algn="l" fontAlgn="b"/>
                      <a:r>
                        <a:rPr lang="en-US" sz="1200" b="0" i="0" u="none" strike="noStrike">
                          <a:effectLst/>
                          <a:latin typeface="Segoe UI Light" panose="020B0502040204020203" pitchFamily="34" charset="0"/>
                        </a:rPr>
                        <a:t>$988.03</a:t>
                      </a:r>
                    </a:p>
                  </a:txBody>
                  <a:tcPr marL="2145" marR="2145" marT="2145" marB="0" anchor="b">
                    <a:lnL>
                      <a:noFill/>
                    </a:lnL>
                    <a:lnR>
                      <a:noFill/>
                    </a:lnR>
                    <a:lnT>
                      <a:noFill/>
                    </a:lnT>
                    <a:lnB>
                      <a:noFill/>
                    </a:lnB>
                  </a:tcPr>
                </a:tc>
                <a:extLst>
                  <a:ext uri="{0D108BD9-81ED-4DB2-BD59-A6C34878D82A}">
                    <a16:rowId xmlns:a16="http://schemas.microsoft.com/office/drawing/2014/main" val="1607689180"/>
                  </a:ext>
                </a:extLst>
              </a:tr>
              <a:tr h="251560">
                <a:tc>
                  <a:txBody>
                    <a:bodyPr/>
                    <a:lstStyle/>
                    <a:p>
                      <a:pPr algn="l" fontAlgn="t"/>
                      <a:r>
                        <a:rPr lang="en-US" sz="1200" b="0" i="0" u="none" strike="noStrike">
                          <a:effectLst/>
                          <a:latin typeface="Segoe UI Light" panose="020B0502040204020203" pitchFamily="34" charset="0"/>
                        </a:rPr>
                        <a:t>VPN Gateway</a:t>
                      </a:r>
                    </a:p>
                  </a:txBody>
                  <a:tcPr marL="2145" marR="2145" marT="2145" marB="0">
                    <a:lnL>
                      <a:noFill/>
                    </a:lnL>
                    <a:lnR>
                      <a:noFill/>
                    </a:lnR>
                    <a:lnT>
                      <a:noFill/>
                    </a:lnT>
                    <a:lnB>
                      <a:noFill/>
                    </a:lnB>
                  </a:tcPr>
                </a:tc>
                <a:tc>
                  <a:txBody>
                    <a:bodyPr/>
                    <a:lstStyle/>
                    <a:p>
                      <a:pPr algn="l" fontAlgn="t"/>
                      <a:r>
                        <a:rPr lang="en-US" sz="1200" b="0" i="0" u="none" strike="noStrike">
                          <a:effectLst/>
                          <a:latin typeface="Segoe UI Light" panose="020B0502040204020203" pitchFamily="34" charset="0"/>
                        </a:rPr>
                        <a:t>VPN Gateway</a:t>
                      </a:r>
                    </a:p>
                  </a:txBody>
                  <a:tcPr marL="2145" marR="2145" marT="2145" marB="0">
                    <a:lnL>
                      <a:noFill/>
                    </a:lnL>
                    <a:lnR>
                      <a:noFill/>
                    </a:lnR>
                    <a:lnT>
                      <a:noFill/>
                    </a:lnT>
                    <a:lnB>
                      <a:noFill/>
                    </a:lnB>
                  </a:tcPr>
                </a:tc>
                <a:tc>
                  <a:txBody>
                    <a:bodyPr/>
                    <a:lstStyle/>
                    <a:p>
                      <a:pPr algn="l" fontAlgn="t"/>
                      <a:r>
                        <a:rPr lang="en-US" sz="1200" b="0" i="0" u="none" strike="noStrike">
                          <a:effectLst/>
                          <a:latin typeface="Segoe UI Light" panose="020B0502040204020203" pitchFamily="34" charset="0"/>
                        </a:rPr>
                        <a:t>US Gov Iowa</a:t>
                      </a:r>
                    </a:p>
                  </a:txBody>
                  <a:tcPr marL="2145" marR="2145" marT="2145" marB="0">
                    <a:lnL>
                      <a:noFill/>
                    </a:lnL>
                    <a:lnR>
                      <a:noFill/>
                    </a:lnR>
                    <a:lnT>
                      <a:noFill/>
                    </a:lnT>
                    <a:lnB>
                      <a:noFill/>
                    </a:lnB>
                  </a:tcPr>
                </a:tc>
                <a:tc>
                  <a:txBody>
                    <a:bodyPr/>
                    <a:lstStyle/>
                    <a:p>
                      <a:pPr algn="l" fontAlgn="t"/>
                      <a:r>
                        <a:rPr lang="en-US" sz="1200" b="0" i="0" u="none" strike="noStrike">
                          <a:effectLst/>
                          <a:latin typeface="Segoe UI Light" panose="020B0502040204020203" pitchFamily="34" charset="0"/>
                        </a:rPr>
                        <a:t>standard tier, 744 gateway hour(s), 1000 GB outbound vpn</a:t>
                      </a:r>
                    </a:p>
                  </a:txBody>
                  <a:tcPr marL="2145" marR="2145" marT="2145" marB="0">
                    <a:lnL>
                      <a:noFill/>
                    </a:lnL>
                    <a:lnR>
                      <a:noFill/>
                    </a:lnR>
                    <a:lnT>
                      <a:noFill/>
                    </a:lnT>
                    <a:lnB>
                      <a:noFill/>
                    </a:lnB>
                  </a:tcPr>
                </a:tc>
                <a:tc>
                  <a:txBody>
                    <a:bodyPr/>
                    <a:lstStyle/>
                    <a:p>
                      <a:pPr algn="l" fontAlgn="t"/>
                      <a:r>
                        <a:rPr lang="en-US" sz="1200" b="0" i="0" u="none" strike="noStrike">
                          <a:effectLst/>
                          <a:latin typeface="Segoe UI Light" panose="020B0502040204020203" pitchFamily="34" charset="0"/>
                        </a:rPr>
                        <a:t>N7H-04005, Q5H-00025</a:t>
                      </a:r>
                    </a:p>
                  </a:txBody>
                  <a:tcPr marL="2145" marR="2145" marT="2145" marB="0">
                    <a:lnL>
                      <a:noFill/>
                    </a:lnL>
                    <a:lnR>
                      <a:noFill/>
                    </a:lnR>
                    <a:lnT>
                      <a:noFill/>
                    </a:lnT>
                    <a:lnB>
                      <a:noFill/>
                    </a:lnB>
                  </a:tcPr>
                </a:tc>
                <a:tc>
                  <a:txBody>
                    <a:bodyPr/>
                    <a:lstStyle/>
                    <a:p>
                      <a:pPr algn="l" fontAlgn="b"/>
                      <a:r>
                        <a:rPr lang="en-US" sz="1200" b="0" i="0" u="none" strike="noStrike">
                          <a:effectLst/>
                          <a:latin typeface="Segoe UI Light" panose="020B0502040204020203" pitchFamily="34" charset="0"/>
                        </a:rPr>
                        <a:t>$287.56</a:t>
                      </a:r>
                    </a:p>
                  </a:txBody>
                  <a:tcPr marL="2145" marR="2145" marT="2145" marB="0" anchor="b">
                    <a:lnL>
                      <a:noFill/>
                    </a:lnL>
                    <a:lnR>
                      <a:noFill/>
                    </a:lnR>
                    <a:lnT>
                      <a:noFill/>
                    </a:lnT>
                    <a:lnB>
                      <a:noFill/>
                    </a:lnB>
                  </a:tcPr>
                </a:tc>
                <a:extLst>
                  <a:ext uri="{0D108BD9-81ED-4DB2-BD59-A6C34878D82A}">
                    <a16:rowId xmlns:a16="http://schemas.microsoft.com/office/drawing/2014/main" val="2074535218"/>
                  </a:ext>
                </a:extLst>
              </a:tr>
              <a:tr h="503115">
                <a:tc>
                  <a:txBody>
                    <a:bodyPr/>
                    <a:lstStyle/>
                    <a:p>
                      <a:pPr algn="l" fontAlgn="t"/>
                      <a:r>
                        <a:rPr lang="en-US" sz="1200" b="0" i="0" u="none" strike="noStrike">
                          <a:effectLst/>
                          <a:latin typeface="Segoe UI Light" panose="020B0502040204020203" pitchFamily="34" charset="0"/>
                        </a:rPr>
                        <a:t>Storage</a:t>
                      </a:r>
                    </a:p>
                  </a:txBody>
                  <a:tcPr marL="2145" marR="2145" marT="2145" marB="0">
                    <a:lnL>
                      <a:noFill/>
                    </a:lnL>
                    <a:lnR>
                      <a:noFill/>
                    </a:lnR>
                    <a:lnT>
                      <a:noFill/>
                    </a:lnT>
                    <a:lnB>
                      <a:noFill/>
                    </a:lnB>
                  </a:tcPr>
                </a:tc>
                <a:tc>
                  <a:txBody>
                    <a:bodyPr/>
                    <a:lstStyle/>
                    <a:p>
                      <a:pPr algn="l" fontAlgn="t"/>
                      <a:r>
                        <a:rPr lang="en-US" sz="1200" b="0" i="0" u="none" strike="noStrike">
                          <a:effectLst/>
                          <a:latin typeface="Segoe UI Light" panose="020B0502040204020203" pitchFamily="34" charset="0"/>
                        </a:rPr>
                        <a:t>DR Backups</a:t>
                      </a:r>
                    </a:p>
                  </a:txBody>
                  <a:tcPr marL="2145" marR="2145" marT="2145" marB="0">
                    <a:lnL>
                      <a:noFill/>
                    </a:lnL>
                    <a:lnR>
                      <a:noFill/>
                    </a:lnR>
                    <a:lnT>
                      <a:noFill/>
                    </a:lnT>
                    <a:lnB>
                      <a:noFill/>
                    </a:lnB>
                  </a:tcPr>
                </a:tc>
                <a:tc>
                  <a:txBody>
                    <a:bodyPr/>
                    <a:lstStyle/>
                    <a:p>
                      <a:pPr algn="l" fontAlgn="t"/>
                      <a:r>
                        <a:rPr lang="en-US" sz="1200" b="0" i="0" u="none" strike="noStrike">
                          <a:effectLst/>
                          <a:latin typeface="Segoe UI Light" panose="020B0502040204020203" pitchFamily="34" charset="0"/>
                        </a:rPr>
                        <a:t>US Gov Iowa</a:t>
                      </a:r>
                    </a:p>
                  </a:txBody>
                  <a:tcPr marL="2145" marR="2145" marT="2145" marB="0">
                    <a:lnL>
                      <a:noFill/>
                    </a:lnL>
                    <a:lnR>
                      <a:noFill/>
                    </a:lnR>
                    <a:lnT>
                      <a:noFill/>
                    </a:lnT>
                    <a:lnB>
                      <a:noFill/>
                    </a:lnB>
                  </a:tcPr>
                </a:tc>
                <a:tc>
                  <a:txBody>
                    <a:bodyPr/>
                    <a:lstStyle/>
                    <a:p>
                      <a:pPr algn="l" fontAlgn="t"/>
                      <a:r>
                        <a:rPr lang="en-US" sz="1200" b="0" i="0" u="none" strike="noStrike">
                          <a:effectLst/>
                          <a:latin typeface="Segoe UI Light" panose="020B0502040204020203" pitchFamily="34" charset="0"/>
                        </a:rPr>
                        <a:t>1500 GB storage Page Blob and Disk type. Basic tier, LRS redundancy, 100 x100,000 transactions</a:t>
                      </a:r>
                    </a:p>
                  </a:txBody>
                  <a:tcPr marL="2145" marR="2145" marT="2145" marB="0">
                    <a:lnL>
                      <a:noFill/>
                    </a:lnL>
                    <a:lnR>
                      <a:noFill/>
                    </a:lnR>
                    <a:lnT>
                      <a:noFill/>
                    </a:lnT>
                    <a:lnB>
                      <a:noFill/>
                    </a:lnB>
                  </a:tcPr>
                </a:tc>
                <a:tc>
                  <a:txBody>
                    <a:bodyPr/>
                    <a:lstStyle/>
                    <a:p>
                      <a:pPr algn="l" fontAlgn="t"/>
                      <a:r>
                        <a:rPr lang="en-US" sz="1200" b="0" i="0" u="none" strike="noStrike">
                          <a:effectLst/>
                          <a:latin typeface="Segoe UI Light" panose="020B0502040204020203" pitchFamily="34" charset="0"/>
                        </a:rPr>
                        <a:t>N9H-00114, N9H-00803</a:t>
                      </a:r>
                    </a:p>
                  </a:txBody>
                  <a:tcPr marL="2145" marR="2145" marT="2145" marB="0">
                    <a:lnL>
                      <a:noFill/>
                    </a:lnL>
                    <a:lnR>
                      <a:noFill/>
                    </a:lnR>
                    <a:lnT>
                      <a:noFill/>
                    </a:lnT>
                    <a:lnB>
                      <a:noFill/>
                    </a:lnB>
                  </a:tcPr>
                </a:tc>
                <a:tc>
                  <a:txBody>
                    <a:bodyPr/>
                    <a:lstStyle/>
                    <a:p>
                      <a:pPr algn="l" fontAlgn="b"/>
                      <a:r>
                        <a:rPr lang="en-US" sz="1200" b="0" i="0" u="none" strike="noStrike">
                          <a:effectLst/>
                          <a:latin typeface="Segoe UI Light" panose="020B0502040204020203" pitchFamily="34" charset="0"/>
                        </a:rPr>
                        <a:t>$92.31</a:t>
                      </a:r>
                    </a:p>
                  </a:txBody>
                  <a:tcPr marL="2145" marR="2145" marT="2145" marB="0" anchor="b">
                    <a:lnL>
                      <a:noFill/>
                    </a:lnL>
                    <a:lnR>
                      <a:noFill/>
                    </a:lnR>
                    <a:lnT>
                      <a:noFill/>
                    </a:lnT>
                    <a:lnB>
                      <a:noFill/>
                    </a:lnB>
                  </a:tcPr>
                </a:tc>
                <a:extLst>
                  <a:ext uri="{0D108BD9-81ED-4DB2-BD59-A6C34878D82A}">
                    <a16:rowId xmlns:a16="http://schemas.microsoft.com/office/drawing/2014/main" val="2608670449"/>
                  </a:ext>
                </a:extLst>
              </a:tr>
              <a:tr h="503115">
                <a:tc>
                  <a:txBody>
                    <a:bodyPr/>
                    <a:lstStyle/>
                    <a:p>
                      <a:pPr algn="l" fontAlgn="t"/>
                      <a:r>
                        <a:rPr lang="en-US" sz="1200" b="0" i="0" u="none" strike="noStrike">
                          <a:effectLst/>
                          <a:latin typeface="Segoe UI Light" panose="020B0502040204020203" pitchFamily="34" charset="0"/>
                        </a:rPr>
                        <a:t>OMS</a:t>
                      </a:r>
                    </a:p>
                  </a:txBody>
                  <a:tcPr marL="2145" marR="2145" marT="2145" marB="0">
                    <a:lnL>
                      <a:noFill/>
                    </a:lnL>
                    <a:lnR>
                      <a:noFill/>
                    </a:lnR>
                    <a:lnT>
                      <a:noFill/>
                    </a:lnT>
                    <a:lnB>
                      <a:noFill/>
                    </a:lnB>
                  </a:tcPr>
                </a:tc>
                <a:tc>
                  <a:txBody>
                    <a:bodyPr/>
                    <a:lstStyle/>
                    <a:p>
                      <a:pPr algn="l" fontAlgn="t"/>
                      <a:r>
                        <a:rPr lang="en-US" sz="1200" b="0" i="0" u="none" strike="noStrike">
                          <a:effectLst/>
                          <a:latin typeface="Segoe UI Light" panose="020B0502040204020203" pitchFamily="34" charset="0"/>
                        </a:rPr>
                        <a:t>Monitoring, Backup, and Site Recovery</a:t>
                      </a:r>
                    </a:p>
                  </a:txBody>
                  <a:tcPr marL="2145" marR="2145" marT="2145" marB="0">
                    <a:lnL>
                      <a:noFill/>
                    </a:lnL>
                    <a:lnR>
                      <a:noFill/>
                    </a:lnR>
                    <a:lnT>
                      <a:noFill/>
                    </a:lnT>
                    <a:lnB>
                      <a:noFill/>
                    </a:lnB>
                  </a:tcPr>
                </a:tc>
                <a:tc>
                  <a:txBody>
                    <a:bodyPr/>
                    <a:lstStyle/>
                    <a:p>
                      <a:pPr algn="l" fontAlgn="t"/>
                      <a:r>
                        <a:rPr lang="en-US" sz="1200" b="0" i="0" u="none" strike="noStrike">
                          <a:effectLst/>
                          <a:latin typeface="Segoe UI Light" panose="020B0502040204020203" pitchFamily="34" charset="0"/>
                        </a:rPr>
                        <a:t>US Gov Iowa</a:t>
                      </a:r>
                    </a:p>
                  </a:txBody>
                  <a:tcPr marL="2145" marR="2145" marT="2145" marB="0">
                    <a:lnL>
                      <a:noFill/>
                    </a:lnL>
                    <a:lnR>
                      <a:noFill/>
                    </a:lnR>
                    <a:lnT>
                      <a:noFill/>
                    </a:lnT>
                    <a:lnB>
                      <a:noFill/>
                    </a:lnB>
                  </a:tcPr>
                </a:tc>
                <a:tc>
                  <a:txBody>
                    <a:bodyPr/>
                    <a:lstStyle/>
                    <a:p>
                      <a:pPr algn="l" fontAlgn="t"/>
                      <a:r>
                        <a:rPr lang="en-US" sz="1200" b="0" i="0" u="none" strike="noStrike">
                          <a:effectLst/>
                          <a:latin typeface="Segoe UI Light" panose="020B0502040204020203" pitchFamily="34" charset="0"/>
                        </a:rPr>
                        <a:t>8 instance(s) of Operations Management Suite</a:t>
                      </a:r>
                    </a:p>
                  </a:txBody>
                  <a:tcPr marL="2145" marR="2145" marT="2145" marB="0">
                    <a:lnL>
                      <a:noFill/>
                    </a:lnL>
                    <a:lnR>
                      <a:noFill/>
                    </a:lnR>
                    <a:lnT>
                      <a:noFill/>
                    </a:lnT>
                    <a:lnB>
                      <a:noFill/>
                    </a:lnB>
                  </a:tcPr>
                </a:tc>
                <a:tc>
                  <a:txBody>
                    <a:bodyPr/>
                    <a:lstStyle/>
                    <a:p>
                      <a:pPr algn="l" fontAlgn="t"/>
                      <a:r>
                        <a:rPr lang="en-US" sz="1200" b="0" i="0" u="none" strike="noStrike">
                          <a:effectLst/>
                          <a:latin typeface="Segoe UI Light" panose="020B0502040204020203" pitchFamily="34" charset="0"/>
                        </a:rPr>
                        <a:t>7U9-00008, 7U9-00003</a:t>
                      </a:r>
                    </a:p>
                  </a:txBody>
                  <a:tcPr marL="2145" marR="2145" marT="2145" marB="0">
                    <a:lnL>
                      <a:noFill/>
                    </a:lnL>
                    <a:lnR>
                      <a:noFill/>
                    </a:lnR>
                    <a:lnT>
                      <a:noFill/>
                    </a:lnT>
                    <a:lnB>
                      <a:noFill/>
                    </a:lnB>
                  </a:tcPr>
                </a:tc>
                <a:tc>
                  <a:txBody>
                    <a:bodyPr/>
                    <a:lstStyle/>
                    <a:p>
                      <a:pPr algn="l" fontAlgn="b"/>
                      <a:r>
                        <a:rPr lang="en-US" sz="1200" b="0" i="0" u="none" strike="noStrike">
                          <a:effectLst/>
                          <a:latin typeface="Segoe UI Light" panose="020B0502040204020203" pitchFamily="34" charset="0"/>
                        </a:rPr>
                        <a:t>$248.00</a:t>
                      </a:r>
                    </a:p>
                  </a:txBody>
                  <a:tcPr marL="2145" marR="2145" marT="2145" marB="0" anchor="b">
                    <a:lnL>
                      <a:noFill/>
                    </a:lnL>
                    <a:lnR>
                      <a:noFill/>
                    </a:lnR>
                    <a:lnT>
                      <a:noFill/>
                    </a:lnT>
                    <a:lnB>
                      <a:noFill/>
                    </a:lnB>
                  </a:tcPr>
                </a:tc>
                <a:extLst>
                  <a:ext uri="{0D108BD9-81ED-4DB2-BD59-A6C34878D82A}">
                    <a16:rowId xmlns:a16="http://schemas.microsoft.com/office/drawing/2014/main" val="2543777192"/>
                  </a:ext>
                </a:extLst>
              </a:tr>
              <a:tr h="251560">
                <a:tc>
                  <a:txBody>
                    <a:bodyPr/>
                    <a:lstStyle/>
                    <a:p>
                      <a:pPr algn="l" fontAlgn="t"/>
                      <a:r>
                        <a:rPr lang="en-US" sz="1200" b="0" i="0" u="none" strike="noStrike">
                          <a:effectLst/>
                          <a:latin typeface="Segoe UI Light" panose="020B0502040204020203" pitchFamily="34" charset="0"/>
                        </a:rPr>
                        <a:t>Support</a:t>
                      </a:r>
                    </a:p>
                  </a:txBody>
                  <a:tcPr marL="2145" marR="2145" marT="2145" marB="0">
                    <a:lnL>
                      <a:noFill/>
                    </a:lnL>
                    <a:lnR>
                      <a:noFill/>
                    </a:lnR>
                    <a:lnT>
                      <a:noFill/>
                    </a:lnT>
                    <a:lnB>
                      <a:noFill/>
                    </a:lnB>
                  </a:tcPr>
                </a:tc>
                <a:tc>
                  <a:txBody>
                    <a:bodyPr/>
                    <a:lstStyle/>
                    <a:p>
                      <a:pPr algn="l" fontAlgn="t"/>
                      <a:endParaRPr lang="en-US" sz="1200" b="0" i="0" u="none" strike="noStrike">
                        <a:effectLst/>
                        <a:latin typeface="Segoe UI Light" panose="020B0502040204020203" pitchFamily="34" charset="0"/>
                      </a:endParaRPr>
                    </a:p>
                  </a:txBody>
                  <a:tcPr marL="2145" marR="2145" marT="2145" marB="0">
                    <a:lnL>
                      <a:noFill/>
                    </a:lnL>
                    <a:lnR>
                      <a:noFill/>
                    </a:lnR>
                    <a:lnT>
                      <a:noFill/>
                    </a:lnT>
                    <a:lnB>
                      <a:noFill/>
                    </a:lnB>
                  </a:tcPr>
                </a:tc>
                <a:tc>
                  <a:txBody>
                    <a:bodyPr/>
                    <a:lstStyle/>
                    <a:p>
                      <a:pPr algn="l" fontAlgn="t"/>
                      <a:endParaRPr lang="en-US" sz="1200" b="0" i="0" u="none" strike="noStrike">
                        <a:effectLst/>
                        <a:latin typeface="Segoe UI Light" panose="020B0502040204020203" pitchFamily="34" charset="0"/>
                      </a:endParaRPr>
                    </a:p>
                  </a:txBody>
                  <a:tcPr marL="2145" marR="2145" marT="2145" marB="0">
                    <a:lnL>
                      <a:noFill/>
                    </a:lnL>
                    <a:lnR>
                      <a:noFill/>
                    </a:lnR>
                    <a:lnT>
                      <a:noFill/>
                    </a:lnT>
                    <a:lnB>
                      <a:noFill/>
                    </a:lnB>
                  </a:tcPr>
                </a:tc>
                <a:tc>
                  <a:txBody>
                    <a:bodyPr/>
                    <a:lstStyle/>
                    <a:p>
                      <a:pPr algn="l" fontAlgn="t"/>
                      <a:r>
                        <a:rPr lang="en-US" sz="1200" b="0" i="0" u="none" strike="noStrike">
                          <a:effectLst/>
                          <a:latin typeface="Segoe UI Light" panose="020B0502040204020203" pitchFamily="34" charset="0"/>
                        </a:rPr>
                        <a:t>Free level</a:t>
                      </a:r>
                    </a:p>
                  </a:txBody>
                  <a:tcPr marL="2145" marR="2145" marT="2145" marB="0">
                    <a:lnL>
                      <a:noFill/>
                    </a:lnL>
                    <a:lnR>
                      <a:noFill/>
                    </a:lnR>
                    <a:lnT>
                      <a:noFill/>
                    </a:lnT>
                    <a:lnB>
                      <a:noFill/>
                    </a:lnB>
                  </a:tcPr>
                </a:tc>
                <a:tc>
                  <a:txBody>
                    <a:bodyPr/>
                    <a:lstStyle/>
                    <a:p>
                      <a:pPr algn="l" fontAlgn="t"/>
                      <a:r>
                        <a:rPr lang="en-US" sz="1200" b="1" i="0" u="none" strike="noStrike">
                          <a:effectLst/>
                          <a:latin typeface="Segoe UI Light" panose="020B0502040204020203" pitchFamily="34" charset="0"/>
                        </a:rPr>
                        <a:t>Support</a:t>
                      </a:r>
                    </a:p>
                  </a:txBody>
                  <a:tcPr marL="2145" marR="2145" marT="214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a:effectLst/>
                          <a:latin typeface="Segoe UI Light" panose="020B0502040204020203" pitchFamily="34" charset="0"/>
                        </a:rPr>
                        <a:t>$0.00</a:t>
                      </a:r>
                    </a:p>
                  </a:txBody>
                  <a:tcPr marL="2145" marR="2145" marT="2145" marB="0" anchor="b">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36761382"/>
                  </a:ext>
                </a:extLst>
              </a:tr>
              <a:tr h="251560">
                <a:tc>
                  <a:txBody>
                    <a:bodyPr/>
                    <a:lstStyle/>
                    <a:p>
                      <a:pPr algn="l" fontAlgn="t"/>
                      <a:endParaRPr lang="en-US" sz="1200" b="0" i="0" u="none" strike="noStrike">
                        <a:effectLst/>
                        <a:latin typeface="Segoe UI Light" panose="020B0502040204020203" pitchFamily="34" charset="0"/>
                      </a:endParaRPr>
                    </a:p>
                  </a:txBody>
                  <a:tcPr marL="2145" marR="2145" marT="2145" marB="0">
                    <a:lnL>
                      <a:noFill/>
                    </a:lnL>
                    <a:lnR>
                      <a:noFill/>
                    </a:lnR>
                    <a:lnT>
                      <a:noFill/>
                    </a:lnT>
                    <a:lnB>
                      <a:noFill/>
                    </a:lnB>
                  </a:tcPr>
                </a:tc>
                <a:tc>
                  <a:txBody>
                    <a:bodyPr/>
                    <a:lstStyle/>
                    <a:p>
                      <a:pPr algn="l" fontAlgn="t"/>
                      <a:endParaRPr lang="en-US" sz="1200" b="0" i="0" u="none" strike="noStrike">
                        <a:effectLst/>
                        <a:latin typeface="Segoe UI Light" panose="020B0502040204020203" pitchFamily="34" charset="0"/>
                      </a:endParaRPr>
                    </a:p>
                  </a:txBody>
                  <a:tcPr marL="2145" marR="2145" marT="2145" marB="0">
                    <a:lnL>
                      <a:noFill/>
                    </a:lnL>
                    <a:lnR>
                      <a:noFill/>
                    </a:lnR>
                    <a:lnT>
                      <a:noFill/>
                    </a:lnT>
                    <a:lnB>
                      <a:noFill/>
                    </a:lnB>
                  </a:tcPr>
                </a:tc>
                <a:tc>
                  <a:txBody>
                    <a:bodyPr/>
                    <a:lstStyle/>
                    <a:p>
                      <a:pPr algn="l" fontAlgn="t"/>
                      <a:endParaRPr lang="en-US" sz="1200" b="0" i="0" u="none" strike="noStrike">
                        <a:effectLst/>
                        <a:latin typeface="Segoe UI Light" panose="020B0502040204020203" pitchFamily="34" charset="0"/>
                      </a:endParaRPr>
                    </a:p>
                  </a:txBody>
                  <a:tcPr marL="2145" marR="2145" marT="2145" marB="0">
                    <a:lnL>
                      <a:noFill/>
                    </a:lnL>
                    <a:lnR>
                      <a:noFill/>
                    </a:lnR>
                    <a:lnT>
                      <a:noFill/>
                    </a:lnT>
                    <a:lnB>
                      <a:noFill/>
                    </a:lnB>
                  </a:tcPr>
                </a:tc>
                <a:tc>
                  <a:txBody>
                    <a:bodyPr/>
                    <a:lstStyle/>
                    <a:p>
                      <a:pPr algn="l" fontAlgn="t"/>
                      <a:endParaRPr lang="en-US" sz="1200" b="0" i="0" u="none" strike="noStrike">
                        <a:effectLst/>
                        <a:latin typeface="Segoe UI Light" panose="020B0502040204020203" pitchFamily="34" charset="0"/>
                      </a:endParaRPr>
                    </a:p>
                  </a:txBody>
                  <a:tcPr marL="2145" marR="2145" marT="2145" marB="0">
                    <a:lnL>
                      <a:noFill/>
                    </a:lnL>
                    <a:lnR>
                      <a:noFill/>
                    </a:lnR>
                    <a:lnT>
                      <a:noFill/>
                    </a:lnT>
                    <a:lnB>
                      <a:noFill/>
                    </a:lnB>
                  </a:tcPr>
                </a:tc>
                <a:tc>
                  <a:txBody>
                    <a:bodyPr/>
                    <a:lstStyle/>
                    <a:p>
                      <a:pPr algn="l" fontAlgn="t"/>
                      <a:r>
                        <a:rPr lang="en-US" sz="1200" b="1" i="0" u="none" strike="noStrike">
                          <a:effectLst/>
                          <a:latin typeface="Segoe UI Light" panose="020B0502040204020203" pitchFamily="34" charset="0"/>
                        </a:rPr>
                        <a:t>Monthly Total</a:t>
                      </a:r>
                    </a:p>
                  </a:txBody>
                  <a:tcPr marL="2145" marR="2145" marT="214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1" i="0" u="none" strike="noStrike">
                          <a:effectLst/>
                          <a:latin typeface="Segoe UI Light" panose="020B0502040204020203" pitchFamily="34" charset="0"/>
                        </a:rPr>
                        <a:t>$1,615.90</a:t>
                      </a:r>
                    </a:p>
                  </a:txBody>
                  <a:tcPr marL="2145" marR="2145" marT="214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35377065"/>
                  </a:ext>
                </a:extLst>
              </a:tr>
              <a:tr h="251560">
                <a:tc>
                  <a:txBody>
                    <a:bodyPr/>
                    <a:lstStyle/>
                    <a:p>
                      <a:pPr algn="l" fontAlgn="t"/>
                      <a:endParaRPr lang="en-US" sz="1200" b="0" i="0" u="none" strike="noStrike">
                        <a:effectLst/>
                        <a:latin typeface="Segoe UI Light" panose="020B0502040204020203" pitchFamily="34" charset="0"/>
                      </a:endParaRPr>
                    </a:p>
                  </a:txBody>
                  <a:tcPr marL="2145" marR="2145" marT="2145" marB="0">
                    <a:lnL>
                      <a:noFill/>
                    </a:lnL>
                    <a:lnR>
                      <a:noFill/>
                    </a:lnR>
                    <a:lnT>
                      <a:noFill/>
                    </a:lnT>
                    <a:lnB>
                      <a:noFill/>
                    </a:lnB>
                  </a:tcPr>
                </a:tc>
                <a:tc>
                  <a:txBody>
                    <a:bodyPr/>
                    <a:lstStyle/>
                    <a:p>
                      <a:pPr algn="l" fontAlgn="t"/>
                      <a:endParaRPr lang="en-US" sz="1200" b="0" i="0" u="none" strike="noStrike">
                        <a:effectLst/>
                        <a:latin typeface="Segoe UI Light" panose="020B0502040204020203" pitchFamily="34" charset="0"/>
                      </a:endParaRPr>
                    </a:p>
                  </a:txBody>
                  <a:tcPr marL="2145" marR="2145" marT="2145" marB="0">
                    <a:lnL>
                      <a:noFill/>
                    </a:lnL>
                    <a:lnR>
                      <a:noFill/>
                    </a:lnR>
                    <a:lnT>
                      <a:noFill/>
                    </a:lnT>
                    <a:lnB>
                      <a:noFill/>
                    </a:lnB>
                  </a:tcPr>
                </a:tc>
                <a:tc>
                  <a:txBody>
                    <a:bodyPr/>
                    <a:lstStyle/>
                    <a:p>
                      <a:pPr algn="l" fontAlgn="t"/>
                      <a:endParaRPr lang="en-US" sz="1200" b="0" i="0" u="none" strike="noStrike">
                        <a:effectLst/>
                        <a:latin typeface="Segoe UI Light" panose="020B0502040204020203" pitchFamily="34" charset="0"/>
                      </a:endParaRPr>
                    </a:p>
                  </a:txBody>
                  <a:tcPr marL="2145" marR="2145" marT="2145" marB="0">
                    <a:lnL>
                      <a:noFill/>
                    </a:lnL>
                    <a:lnR>
                      <a:noFill/>
                    </a:lnR>
                    <a:lnT>
                      <a:noFill/>
                    </a:lnT>
                    <a:lnB>
                      <a:noFill/>
                    </a:lnB>
                  </a:tcPr>
                </a:tc>
                <a:tc>
                  <a:txBody>
                    <a:bodyPr/>
                    <a:lstStyle/>
                    <a:p>
                      <a:pPr algn="l" fontAlgn="t"/>
                      <a:endParaRPr lang="en-US" sz="1200" b="0" i="0" u="none" strike="noStrike">
                        <a:effectLst/>
                        <a:latin typeface="Segoe UI Light" panose="020B0502040204020203" pitchFamily="34" charset="0"/>
                      </a:endParaRPr>
                    </a:p>
                  </a:txBody>
                  <a:tcPr marL="2145" marR="2145" marT="2145" marB="0">
                    <a:lnL>
                      <a:noFill/>
                    </a:lnL>
                    <a:lnR>
                      <a:noFill/>
                    </a:lnR>
                    <a:lnT>
                      <a:noFill/>
                    </a:lnT>
                    <a:lnB>
                      <a:noFill/>
                    </a:lnB>
                  </a:tcPr>
                </a:tc>
                <a:tc>
                  <a:txBody>
                    <a:bodyPr/>
                    <a:lstStyle/>
                    <a:p>
                      <a:pPr algn="l" fontAlgn="t"/>
                      <a:r>
                        <a:rPr lang="en-US" sz="1200" b="1" i="0" u="none" strike="noStrike">
                          <a:effectLst/>
                          <a:latin typeface="Segoe UI Light" panose="020B0502040204020203" pitchFamily="34" charset="0"/>
                        </a:rPr>
                        <a:t>Annual Total</a:t>
                      </a:r>
                    </a:p>
                  </a:txBody>
                  <a:tcPr marL="2145" marR="2145" marT="214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1" i="0" u="none" strike="noStrike">
                          <a:effectLst/>
                          <a:latin typeface="Segoe UI Light" panose="020B0502040204020203" pitchFamily="34" charset="0"/>
                        </a:rPr>
                        <a:t>$19,390.82</a:t>
                      </a:r>
                    </a:p>
                  </a:txBody>
                  <a:tcPr marL="2145" marR="2145" marT="214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92109754"/>
                  </a:ext>
                </a:extLst>
              </a:tr>
              <a:tr h="251560">
                <a:tc>
                  <a:txBody>
                    <a:bodyPr/>
                    <a:lstStyle/>
                    <a:p>
                      <a:pPr algn="l" fontAlgn="t"/>
                      <a:endParaRPr lang="en-US" sz="1200" b="0" i="0" u="none" strike="noStrike">
                        <a:effectLst/>
                        <a:latin typeface="Segoe UI Light" panose="020B0502040204020203" pitchFamily="34" charset="0"/>
                      </a:endParaRPr>
                    </a:p>
                  </a:txBody>
                  <a:tcPr marL="2145" marR="2145" marT="2145" marB="0">
                    <a:lnL>
                      <a:noFill/>
                    </a:lnL>
                    <a:lnR>
                      <a:noFill/>
                    </a:lnR>
                    <a:lnT>
                      <a:noFill/>
                    </a:lnT>
                    <a:lnB>
                      <a:noFill/>
                    </a:lnB>
                  </a:tcPr>
                </a:tc>
                <a:tc>
                  <a:txBody>
                    <a:bodyPr/>
                    <a:lstStyle/>
                    <a:p>
                      <a:pPr algn="l" fontAlgn="t"/>
                      <a:endParaRPr lang="en-US" sz="1200" b="0" i="0" u="none" strike="noStrike">
                        <a:effectLst/>
                        <a:latin typeface="Segoe UI Light" panose="020B0502040204020203" pitchFamily="34" charset="0"/>
                      </a:endParaRPr>
                    </a:p>
                  </a:txBody>
                  <a:tcPr marL="2145" marR="2145" marT="2145" marB="0">
                    <a:lnL>
                      <a:noFill/>
                    </a:lnL>
                    <a:lnR>
                      <a:noFill/>
                    </a:lnR>
                    <a:lnT>
                      <a:noFill/>
                    </a:lnT>
                    <a:lnB>
                      <a:noFill/>
                    </a:lnB>
                  </a:tcPr>
                </a:tc>
                <a:tc>
                  <a:txBody>
                    <a:bodyPr/>
                    <a:lstStyle/>
                    <a:p>
                      <a:pPr algn="l" fontAlgn="t"/>
                      <a:endParaRPr lang="en-US" sz="1200" b="0" i="0" u="none" strike="noStrike">
                        <a:effectLst/>
                        <a:latin typeface="Segoe UI Light" panose="020B0502040204020203" pitchFamily="34" charset="0"/>
                      </a:endParaRPr>
                    </a:p>
                  </a:txBody>
                  <a:tcPr marL="2145" marR="2145" marT="2145" marB="0">
                    <a:lnL>
                      <a:noFill/>
                    </a:lnL>
                    <a:lnR>
                      <a:noFill/>
                    </a:lnR>
                    <a:lnT>
                      <a:noFill/>
                    </a:lnT>
                    <a:lnB>
                      <a:noFill/>
                    </a:lnB>
                  </a:tcPr>
                </a:tc>
                <a:tc>
                  <a:txBody>
                    <a:bodyPr/>
                    <a:lstStyle/>
                    <a:p>
                      <a:pPr algn="l" fontAlgn="t"/>
                      <a:endParaRPr lang="en-US" sz="1200" b="0" i="0" u="none" strike="noStrike">
                        <a:effectLst/>
                        <a:latin typeface="Segoe UI Light" panose="020B0502040204020203" pitchFamily="34" charset="0"/>
                      </a:endParaRPr>
                    </a:p>
                  </a:txBody>
                  <a:tcPr marL="2145" marR="2145" marT="2145" marB="0">
                    <a:lnL>
                      <a:noFill/>
                    </a:lnL>
                    <a:lnR>
                      <a:noFill/>
                    </a:lnR>
                    <a:lnT>
                      <a:noFill/>
                    </a:lnT>
                    <a:lnB>
                      <a:noFill/>
                    </a:lnB>
                  </a:tcPr>
                </a:tc>
                <a:tc>
                  <a:txBody>
                    <a:bodyPr/>
                    <a:lstStyle/>
                    <a:p>
                      <a:pPr algn="l" fontAlgn="t"/>
                      <a:endParaRPr lang="en-US" sz="1200" b="0" i="0" u="none" strike="noStrike">
                        <a:effectLst/>
                        <a:latin typeface="Segoe UI Light" panose="020B0502040204020203" pitchFamily="34" charset="0"/>
                      </a:endParaRPr>
                    </a:p>
                  </a:txBody>
                  <a:tcPr marL="2145" marR="2145" marT="214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1200" b="0" i="0" u="none" strike="noStrike">
                        <a:effectLst/>
                        <a:latin typeface="Segoe UI Light" panose="020B0502040204020203" pitchFamily="34" charset="0"/>
                      </a:endParaRPr>
                    </a:p>
                  </a:txBody>
                  <a:tcPr marL="2145" marR="2145" marT="2145" marB="0" anchor="b">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3549069559"/>
                  </a:ext>
                </a:extLst>
              </a:tr>
              <a:tr h="251560">
                <a:tc>
                  <a:txBody>
                    <a:bodyPr/>
                    <a:lstStyle/>
                    <a:p>
                      <a:pPr algn="l" fontAlgn="t"/>
                      <a:r>
                        <a:rPr lang="en-US" sz="1200" b="1" i="0" u="none" strike="noStrike">
                          <a:effectLst/>
                          <a:latin typeface="Segoe UI Light" panose="020B0502040204020203" pitchFamily="34" charset="0"/>
                        </a:rPr>
                        <a:t>Disclaimer</a:t>
                      </a:r>
                    </a:p>
                  </a:txBody>
                  <a:tcPr marL="2145" marR="2145" marT="2145" marB="0">
                    <a:lnL>
                      <a:noFill/>
                    </a:lnL>
                    <a:lnR>
                      <a:noFill/>
                    </a:lnR>
                    <a:lnT>
                      <a:noFill/>
                    </a:lnT>
                    <a:lnB>
                      <a:noFill/>
                    </a:lnB>
                  </a:tcPr>
                </a:tc>
                <a:tc>
                  <a:txBody>
                    <a:bodyPr/>
                    <a:lstStyle/>
                    <a:p>
                      <a:pPr algn="l" fontAlgn="t"/>
                      <a:endParaRPr lang="en-US" sz="1200" b="0" i="0" u="none" strike="noStrike">
                        <a:effectLst/>
                        <a:latin typeface="Segoe UI Light" panose="020B0502040204020203" pitchFamily="34" charset="0"/>
                      </a:endParaRPr>
                    </a:p>
                  </a:txBody>
                  <a:tcPr marL="2145" marR="2145" marT="2145" marB="0">
                    <a:lnL>
                      <a:noFill/>
                    </a:lnL>
                    <a:lnR>
                      <a:noFill/>
                    </a:lnR>
                    <a:lnT>
                      <a:noFill/>
                    </a:lnT>
                    <a:lnB>
                      <a:noFill/>
                    </a:lnB>
                  </a:tcPr>
                </a:tc>
                <a:tc>
                  <a:txBody>
                    <a:bodyPr/>
                    <a:lstStyle/>
                    <a:p>
                      <a:pPr algn="l" fontAlgn="t"/>
                      <a:endParaRPr lang="en-US" sz="1200" b="0" i="0" u="none" strike="noStrike">
                        <a:effectLst/>
                        <a:latin typeface="Segoe UI Light" panose="020B0502040204020203" pitchFamily="34" charset="0"/>
                      </a:endParaRPr>
                    </a:p>
                  </a:txBody>
                  <a:tcPr marL="2145" marR="2145" marT="2145" marB="0">
                    <a:lnL>
                      <a:noFill/>
                    </a:lnL>
                    <a:lnR>
                      <a:noFill/>
                    </a:lnR>
                    <a:lnT>
                      <a:noFill/>
                    </a:lnT>
                    <a:lnB>
                      <a:noFill/>
                    </a:lnB>
                  </a:tcPr>
                </a:tc>
                <a:tc>
                  <a:txBody>
                    <a:bodyPr/>
                    <a:lstStyle/>
                    <a:p>
                      <a:pPr algn="l" fontAlgn="t"/>
                      <a:endParaRPr lang="en-US" sz="1200" b="0" i="0" u="none" strike="noStrike">
                        <a:effectLst/>
                        <a:latin typeface="Segoe UI Light" panose="020B0502040204020203" pitchFamily="34" charset="0"/>
                      </a:endParaRPr>
                    </a:p>
                  </a:txBody>
                  <a:tcPr marL="2145" marR="2145" marT="2145" marB="0">
                    <a:lnL>
                      <a:noFill/>
                    </a:lnL>
                    <a:lnR>
                      <a:noFill/>
                    </a:lnR>
                    <a:lnT>
                      <a:noFill/>
                    </a:lnT>
                    <a:lnB>
                      <a:noFill/>
                    </a:lnB>
                  </a:tcPr>
                </a:tc>
                <a:tc>
                  <a:txBody>
                    <a:bodyPr/>
                    <a:lstStyle/>
                    <a:p>
                      <a:pPr algn="l" fontAlgn="t"/>
                      <a:endParaRPr lang="en-US" sz="1200" b="0" i="0" u="none" strike="noStrike">
                        <a:effectLst/>
                        <a:latin typeface="Segoe UI Light" panose="020B0502040204020203" pitchFamily="34" charset="0"/>
                      </a:endParaRPr>
                    </a:p>
                  </a:txBody>
                  <a:tcPr marL="2145" marR="2145" marT="2145" marB="0">
                    <a:lnL>
                      <a:noFill/>
                    </a:lnL>
                    <a:lnR>
                      <a:noFill/>
                    </a:lnR>
                    <a:lnT>
                      <a:noFill/>
                    </a:lnT>
                    <a:lnB>
                      <a:noFill/>
                    </a:lnB>
                  </a:tcPr>
                </a:tc>
                <a:tc>
                  <a:txBody>
                    <a:bodyPr/>
                    <a:lstStyle/>
                    <a:p>
                      <a:pPr algn="l" fontAlgn="b"/>
                      <a:endParaRPr lang="en-US" sz="1200" b="0" i="0" u="none" strike="noStrike">
                        <a:effectLst/>
                        <a:latin typeface="Segoe UI Light" panose="020B0502040204020203" pitchFamily="34" charset="0"/>
                      </a:endParaRPr>
                    </a:p>
                  </a:txBody>
                  <a:tcPr marL="2145" marR="2145" marT="2145" marB="0" anchor="b">
                    <a:lnL>
                      <a:noFill/>
                    </a:lnL>
                    <a:lnR>
                      <a:noFill/>
                    </a:lnR>
                    <a:lnT>
                      <a:noFill/>
                    </a:lnT>
                    <a:lnB>
                      <a:noFill/>
                    </a:lnB>
                  </a:tcPr>
                </a:tc>
                <a:extLst>
                  <a:ext uri="{0D108BD9-81ED-4DB2-BD59-A6C34878D82A}">
                    <a16:rowId xmlns:a16="http://schemas.microsoft.com/office/drawing/2014/main" val="144901268"/>
                  </a:ext>
                </a:extLst>
              </a:tr>
              <a:tr h="251560">
                <a:tc gridSpan="6">
                  <a:txBody>
                    <a:bodyPr/>
                    <a:lstStyle/>
                    <a:p>
                      <a:pPr algn="l" fontAlgn="t"/>
                      <a:r>
                        <a:rPr lang="en-US" sz="1200" b="0" i="1" u="none" strike="noStrike">
                          <a:effectLst/>
                          <a:latin typeface="Segoe UI Light" panose="020B0502040204020203" pitchFamily="34" charset="0"/>
                        </a:rPr>
                        <a:t>All prices shown are in US Dollar ($). This is a summary estimate, not a quote. For up to date pricing information please visit https://azure.microsoft.com/pricing/calculator/channel/</a:t>
                      </a:r>
                    </a:p>
                  </a:txBody>
                  <a:tcPr marL="2145" marR="2145" marT="2145" marB="0">
                    <a:lnL>
                      <a:noFill/>
                    </a:lnL>
                    <a:lnR>
                      <a:noFill/>
                    </a:lnR>
                    <a:lnT>
                      <a:noFill/>
                    </a:lnT>
                    <a:lnB>
                      <a:noFill/>
                    </a:lnB>
                    <a:solidFill>
                      <a:srgbClr val="D3D3D3"/>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559238555"/>
                  </a:ext>
                </a:extLst>
              </a:tr>
              <a:tr h="990986">
                <a:tc gridSpan="6">
                  <a:txBody>
                    <a:bodyPr/>
                    <a:lstStyle/>
                    <a:p>
                      <a:pPr algn="l" fontAlgn="t"/>
                      <a:r>
                        <a:rPr lang="en-US" sz="1200" b="0" i="1" u="none" strike="noStrike" dirty="0">
                          <a:effectLst/>
                          <a:latin typeface="Segoe UI Light" panose="020B0502040204020203" pitchFamily="34" charset="0"/>
                        </a:rPr>
                        <a:t>MICROSOFT CONFIDENTIAL - SUBJECT TO NON-DISCLOSURE AGREEMENT NOTICE AND DISCLAIMER</a:t>
                      </a:r>
                      <a:br>
                        <a:rPr lang="en-US" sz="1200" b="0" i="1" u="none" strike="noStrike" dirty="0">
                          <a:effectLst/>
                          <a:latin typeface="Segoe UI Light" panose="020B0502040204020203" pitchFamily="34" charset="0"/>
                        </a:rPr>
                      </a:br>
                      <a:r>
                        <a:rPr lang="en-US" sz="1200" b="0" i="1" u="none" strike="noStrike" dirty="0">
                          <a:effectLst/>
                          <a:latin typeface="Segoe UI Light" panose="020B0502040204020203" pitchFamily="34" charset="0"/>
                        </a:rPr>
                        <a:t>Prices and other terms of purchase are controlled by the agreement you enter with Microsoft, not this document. While we strive for accuracy the content is believed to be accurate as of the date of listed above, this information is subject to change at any time without Notice and should not be interpreted to be a commitment, guarantee, or offer by Microsoft.</a:t>
                      </a:r>
                      <a:br>
                        <a:rPr lang="en-US" sz="1200" b="0" i="1" u="none" strike="noStrike" dirty="0">
                          <a:effectLst/>
                          <a:latin typeface="Segoe UI Light" panose="020B0502040204020203" pitchFamily="34" charset="0"/>
                        </a:rPr>
                      </a:br>
                      <a:r>
                        <a:rPr lang="en-US" sz="1200" b="0" i="1" u="none" strike="noStrike" dirty="0">
                          <a:effectLst/>
                          <a:latin typeface="Segoe UI Light" panose="020B0502040204020203" pitchFamily="34" charset="0"/>
                        </a:rPr>
                        <a:t>MICROSOFT MAKES NO WARRANTIES, EXPRESS, IMPLIED OR STATUTORY, AS TO THE INFORMATION IN THIS DOCUMENT</a:t>
                      </a:r>
                    </a:p>
                  </a:txBody>
                  <a:tcPr marL="2145" marR="2145" marT="2145" marB="0">
                    <a:lnL>
                      <a:noFill/>
                    </a:lnL>
                    <a:lnR>
                      <a:noFill/>
                    </a:lnR>
                    <a:lnT>
                      <a:noFill/>
                    </a:lnT>
                    <a:lnB>
                      <a:noFill/>
                    </a:lnB>
                    <a:solidFill>
                      <a:srgbClr val="D3D3D3"/>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818975273"/>
                  </a:ext>
                </a:extLst>
              </a:tr>
              <a:tr h="251560">
                <a:tc gridSpan="6">
                  <a:txBody>
                    <a:bodyPr/>
                    <a:lstStyle/>
                    <a:p>
                      <a:pPr algn="l" fontAlgn="t"/>
                      <a:r>
                        <a:rPr lang="en-US" sz="1200" b="0" i="1" u="none" strike="noStrike">
                          <a:effectLst/>
                          <a:latin typeface="Segoe UI Light" panose="020B0502040204020203" pitchFamily="34" charset="0"/>
                        </a:rPr>
                        <a:t>If you would like to share this information externally, please copy and paste only the necessary content into a customer ready presentations or models.</a:t>
                      </a:r>
                    </a:p>
                  </a:txBody>
                  <a:tcPr marL="2145" marR="2145" marT="2145" marB="0">
                    <a:lnL>
                      <a:noFill/>
                    </a:lnL>
                    <a:lnR>
                      <a:noFill/>
                    </a:lnR>
                    <a:lnT>
                      <a:noFill/>
                    </a:lnT>
                    <a:lnB>
                      <a:noFill/>
                    </a:lnB>
                    <a:solidFill>
                      <a:srgbClr val="D3D3D3"/>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136567439"/>
                  </a:ext>
                </a:extLst>
              </a:tr>
              <a:tr h="251560">
                <a:tc gridSpan="6">
                  <a:txBody>
                    <a:bodyPr/>
                    <a:lstStyle/>
                    <a:p>
                      <a:pPr algn="l" fontAlgn="t"/>
                      <a:r>
                        <a:rPr lang="en-US" sz="1200" b="0" i="1" u="none" strike="noStrike">
                          <a:effectLst/>
                          <a:latin typeface="Segoe UI Light" panose="020B0502040204020203" pitchFamily="34" charset="0"/>
                        </a:rPr>
                        <a:t>This estimate was created at 11/15/2016 5:37:15 PM UTC for willst@microsoft.com. </a:t>
                      </a:r>
                    </a:p>
                  </a:txBody>
                  <a:tcPr marL="2145" marR="2145" marT="2145" marB="0">
                    <a:lnL>
                      <a:noFill/>
                    </a:lnL>
                    <a:lnR>
                      <a:noFill/>
                    </a:lnR>
                    <a:lnT>
                      <a:noFill/>
                    </a:lnT>
                    <a:lnB>
                      <a:noFill/>
                    </a:lnB>
                    <a:solidFill>
                      <a:srgbClr val="D3D3D3"/>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218475953"/>
                  </a:ext>
                </a:extLst>
              </a:tr>
              <a:tr h="251560">
                <a:tc>
                  <a:txBody>
                    <a:bodyPr/>
                    <a:lstStyle/>
                    <a:p>
                      <a:pPr algn="l" fontAlgn="t"/>
                      <a:r>
                        <a:rPr lang="en-US" sz="1200" b="0" i="1" u="none" strike="noStrike">
                          <a:effectLst/>
                          <a:latin typeface="Segoe UI Light" panose="020B0502040204020203" pitchFamily="34" charset="0"/>
                        </a:rPr>
                        <a:t> </a:t>
                      </a:r>
                    </a:p>
                  </a:txBody>
                  <a:tcPr marL="2145" marR="2145" marT="2145" marB="0">
                    <a:lnL>
                      <a:noFill/>
                    </a:lnL>
                    <a:lnR>
                      <a:noFill/>
                    </a:lnR>
                    <a:lnT>
                      <a:noFill/>
                    </a:lnT>
                    <a:lnB>
                      <a:noFill/>
                    </a:lnB>
                    <a:solidFill>
                      <a:srgbClr val="D3D3D3"/>
                    </a:solidFill>
                  </a:tcPr>
                </a:tc>
                <a:tc>
                  <a:txBody>
                    <a:bodyPr/>
                    <a:lstStyle/>
                    <a:p>
                      <a:pPr algn="l" fontAlgn="t"/>
                      <a:r>
                        <a:rPr lang="en-US" sz="1200" b="0" i="1" u="none" strike="noStrike">
                          <a:effectLst/>
                          <a:latin typeface="Segoe UI Light" panose="020B0502040204020203" pitchFamily="34" charset="0"/>
                        </a:rPr>
                        <a:t> </a:t>
                      </a:r>
                    </a:p>
                  </a:txBody>
                  <a:tcPr marL="2145" marR="2145" marT="2145" marB="0">
                    <a:lnL>
                      <a:noFill/>
                    </a:lnL>
                    <a:lnR>
                      <a:noFill/>
                    </a:lnR>
                    <a:lnT>
                      <a:noFill/>
                    </a:lnT>
                    <a:lnB>
                      <a:noFill/>
                    </a:lnB>
                    <a:solidFill>
                      <a:srgbClr val="D3D3D3"/>
                    </a:solidFill>
                  </a:tcPr>
                </a:tc>
                <a:tc>
                  <a:txBody>
                    <a:bodyPr/>
                    <a:lstStyle/>
                    <a:p>
                      <a:pPr algn="l" fontAlgn="t"/>
                      <a:r>
                        <a:rPr lang="en-US" sz="1200" b="0" i="1" u="none" strike="noStrike">
                          <a:effectLst/>
                          <a:latin typeface="Segoe UI Light" panose="020B0502040204020203" pitchFamily="34" charset="0"/>
                        </a:rPr>
                        <a:t> </a:t>
                      </a:r>
                    </a:p>
                  </a:txBody>
                  <a:tcPr marL="2145" marR="2145" marT="2145" marB="0">
                    <a:lnL>
                      <a:noFill/>
                    </a:lnL>
                    <a:lnR>
                      <a:noFill/>
                    </a:lnR>
                    <a:lnT>
                      <a:noFill/>
                    </a:lnT>
                    <a:lnB>
                      <a:noFill/>
                    </a:lnB>
                    <a:solidFill>
                      <a:srgbClr val="D3D3D3"/>
                    </a:solidFill>
                  </a:tcPr>
                </a:tc>
                <a:tc>
                  <a:txBody>
                    <a:bodyPr/>
                    <a:lstStyle/>
                    <a:p>
                      <a:pPr algn="l" fontAlgn="t"/>
                      <a:r>
                        <a:rPr lang="en-US" sz="1200" b="0" i="1" u="none" strike="noStrike">
                          <a:effectLst/>
                          <a:latin typeface="Segoe UI Light" panose="020B0502040204020203" pitchFamily="34" charset="0"/>
                        </a:rPr>
                        <a:t> </a:t>
                      </a:r>
                    </a:p>
                  </a:txBody>
                  <a:tcPr marL="2145" marR="2145" marT="2145" marB="0">
                    <a:lnL>
                      <a:noFill/>
                    </a:lnL>
                    <a:lnR>
                      <a:noFill/>
                    </a:lnR>
                    <a:lnT>
                      <a:noFill/>
                    </a:lnT>
                    <a:lnB>
                      <a:noFill/>
                    </a:lnB>
                    <a:solidFill>
                      <a:srgbClr val="D3D3D3"/>
                    </a:solidFill>
                  </a:tcPr>
                </a:tc>
                <a:tc>
                  <a:txBody>
                    <a:bodyPr/>
                    <a:lstStyle/>
                    <a:p>
                      <a:pPr algn="l" fontAlgn="t"/>
                      <a:r>
                        <a:rPr lang="en-US" sz="1200" b="0" i="1" u="none" strike="noStrike">
                          <a:effectLst/>
                          <a:latin typeface="Segoe UI Light" panose="020B0502040204020203" pitchFamily="34" charset="0"/>
                        </a:rPr>
                        <a:t> </a:t>
                      </a:r>
                    </a:p>
                  </a:txBody>
                  <a:tcPr marL="2145" marR="2145" marT="2145" marB="0">
                    <a:lnL>
                      <a:noFill/>
                    </a:lnL>
                    <a:lnR>
                      <a:noFill/>
                    </a:lnR>
                    <a:lnT>
                      <a:noFill/>
                    </a:lnT>
                    <a:lnB>
                      <a:noFill/>
                    </a:lnB>
                    <a:solidFill>
                      <a:srgbClr val="D3D3D3"/>
                    </a:solidFill>
                  </a:tcPr>
                </a:tc>
                <a:tc>
                  <a:txBody>
                    <a:bodyPr/>
                    <a:lstStyle/>
                    <a:p>
                      <a:pPr algn="l" fontAlgn="b"/>
                      <a:r>
                        <a:rPr lang="en-US" sz="1200" b="0" i="1" u="none" strike="noStrike" dirty="0">
                          <a:effectLst/>
                          <a:latin typeface="Segoe UI Light" panose="020B0502040204020203" pitchFamily="34" charset="0"/>
                        </a:rPr>
                        <a:t> </a:t>
                      </a:r>
                    </a:p>
                  </a:txBody>
                  <a:tcPr marL="2145" marR="2145" marT="2145" marB="0" anchor="b">
                    <a:lnL>
                      <a:noFill/>
                    </a:lnL>
                    <a:lnR>
                      <a:noFill/>
                    </a:lnR>
                    <a:lnT>
                      <a:noFill/>
                    </a:lnT>
                    <a:lnB>
                      <a:noFill/>
                    </a:lnB>
                    <a:solidFill>
                      <a:srgbClr val="D3D3D3"/>
                    </a:solidFill>
                  </a:tcPr>
                </a:tc>
                <a:extLst>
                  <a:ext uri="{0D108BD9-81ED-4DB2-BD59-A6C34878D82A}">
                    <a16:rowId xmlns:a16="http://schemas.microsoft.com/office/drawing/2014/main" val="3619422020"/>
                  </a:ext>
                </a:extLst>
              </a:tr>
            </a:tbl>
          </a:graphicData>
        </a:graphic>
      </p:graphicFrame>
    </p:spTree>
    <p:extLst>
      <p:ext uri="{BB962C8B-B14F-4D97-AF65-F5344CB8AC3E}">
        <p14:creationId xmlns:p14="http://schemas.microsoft.com/office/powerpoint/2010/main" val="2042131563"/>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874837" y="220662"/>
            <a:ext cx="8642671" cy="6583680"/>
          </a:xfrm>
          <a:prstGeom prst="rect">
            <a:avLst/>
          </a:prstGeom>
        </p:spPr>
      </p:pic>
    </p:spTree>
    <p:extLst>
      <p:ext uri="{BB962C8B-B14F-4D97-AF65-F5344CB8AC3E}">
        <p14:creationId xmlns:p14="http://schemas.microsoft.com/office/powerpoint/2010/main" val="2669210094"/>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74638" y="1212850"/>
            <a:ext cx="11887200" cy="5027612"/>
          </a:xfrm>
        </p:spPr>
        <p:txBody>
          <a:bodyPr>
            <a:normAutofit lnSpcReduction="10000"/>
          </a:bodyPr>
          <a:lstStyle/>
          <a:p>
            <a:r>
              <a:rPr lang="en-US" sz="2000" dirty="0">
                <a:gradFill>
                  <a:gsLst>
                    <a:gs pos="1250">
                      <a:schemeClr val="tx2"/>
                    </a:gs>
                    <a:gs pos="99000">
                      <a:schemeClr val="tx2"/>
                    </a:gs>
                  </a:gsLst>
                  <a:lin ang="5400000" scaled="0"/>
                </a:gradFill>
                <a:latin typeface="+mn-lt"/>
              </a:rPr>
              <a:t>Configuration of at least 1 Department and one Account</a:t>
            </a:r>
          </a:p>
          <a:p>
            <a:r>
              <a:rPr lang="en-US" sz="2000" dirty="0">
                <a:gradFill>
                  <a:gsLst>
                    <a:gs pos="1250">
                      <a:schemeClr val="tx2"/>
                    </a:gs>
                    <a:gs pos="99000">
                      <a:schemeClr val="tx2"/>
                    </a:gs>
                  </a:gsLst>
                  <a:lin ang="5400000" scaled="0"/>
                </a:gradFill>
                <a:latin typeface="+mn-lt"/>
              </a:rPr>
              <a:t>Assign one Department Administrator (DA) that is different than the Enterprise Administrator.  Maybe not a named user as people change.</a:t>
            </a:r>
          </a:p>
          <a:p>
            <a:r>
              <a:rPr lang="en-US" sz="2000" dirty="0">
                <a:gradFill>
                  <a:gsLst>
                    <a:gs pos="1250">
                      <a:schemeClr val="tx2"/>
                    </a:gs>
                    <a:gs pos="99000">
                      <a:schemeClr val="tx2"/>
                    </a:gs>
                  </a:gsLst>
                  <a:lin ang="5400000" scaled="0"/>
                </a:gradFill>
                <a:latin typeface="+mn-lt"/>
              </a:rPr>
              <a:t>Create five subscriptions</a:t>
            </a:r>
          </a:p>
          <a:p>
            <a:pPr lvl="1">
              <a:buFont typeface="Courier New" panose="02070309020205020404" pitchFamily="49" charset="0"/>
              <a:buChar char="o"/>
            </a:pPr>
            <a:r>
              <a:rPr lang="en-US" sz="2000" dirty="0">
                <a:gradFill>
                  <a:gsLst>
                    <a:gs pos="1250">
                      <a:schemeClr val="tx2"/>
                    </a:gs>
                    <a:gs pos="99000">
                      <a:schemeClr val="tx2"/>
                    </a:gs>
                  </a:gsLst>
                  <a:lin ang="5400000" scaled="0"/>
                </a:gradFill>
              </a:rPr>
              <a:t>Production,  this is where production workloads will go, example, Sharepoint Farm</a:t>
            </a:r>
          </a:p>
          <a:p>
            <a:pPr lvl="1">
              <a:buFont typeface="Courier New" panose="02070309020205020404" pitchFamily="49" charset="0"/>
              <a:buChar char="o"/>
            </a:pPr>
            <a:r>
              <a:rPr lang="en-US" sz="2000" dirty="0">
                <a:gradFill>
                  <a:gsLst>
                    <a:gs pos="1250">
                      <a:schemeClr val="tx2"/>
                    </a:gs>
                    <a:gs pos="99000">
                      <a:schemeClr val="tx2"/>
                    </a:gs>
                  </a:gsLst>
                  <a:lin ang="5400000" scaled="0"/>
                </a:gradFill>
              </a:rPr>
              <a:t>HBI/CJIS, this is where production high business impact (HBI) or Criminal Justice Information System CJIS workloads will go, example, Evidence Management System</a:t>
            </a:r>
          </a:p>
          <a:p>
            <a:pPr lvl="1">
              <a:buFont typeface="Courier New" panose="02070309020205020404" pitchFamily="49" charset="0"/>
              <a:buChar char="o"/>
            </a:pPr>
            <a:r>
              <a:rPr lang="en-US" sz="2000" dirty="0">
                <a:gradFill>
                  <a:gsLst>
                    <a:gs pos="1250">
                      <a:schemeClr val="tx2"/>
                    </a:gs>
                    <a:gs pos="99000">
                      <a:schemeClr val="tx2"/>
                    </a:gs>
                  </a:gsLst>
                  <a:lin ang="5400000" scaled="0"/>
                </a:gradFill>
              </a:rPr>
              <a:t>Preproduction, this is where Application Lifecycle Management (ALM) workloads go, such as Test servers</a:t>
            </a:r>
          </a:p>
          <a:p>
            <a:pPr lvl="1">
              <a:buFont typeface="Courier New" panose="02070309020205020404" pitchFamily="49" charset="0"/>
              <a:buChar char="o"/>
            </a:pPr>
            <a:r>
              <a:rPr lang="en-US" sz="2000" dirty="0">
                <a:gradFill>
                  <a:gsLst>
                    <a:gs pos="1250">
                      <a:schemeClr val="tx2"/>
                    </a:gs>
                    <a:gs pos="99000">
                      <a:schemeClr val="tx2"/>
                    </a:gs>
                  </a:gsLst>
                  <a:lin ang="5400000" scaled="0"/>
                </a:gradFill>
              </a:rPr>
              <a:t>Services, are production workloads that are required to be accessible by everyone, yet have extremely sensitive data (level 5 Password data), example Windows Active Directory Domain Controllers.</a:t>
            </a:r>
          </a:p>
          <a:p>
            <a:pPr lvl="1">
              <a:buFont typeface="Courier New" panose="02070309020205020404" pitchFamily="49" charset="0"/>
              <a:buChar char="o"/>
            </a:pPr>
            <a:r>
              <a:rPr lang="en-US" sz="2000" dirty="0">
                <a:gradFill>
                  <a:gsLst>
                    <a:gs pos="1250">
                      <a:schemeClr val="tx2"/>
                    </a:gs>
                    <a:gs pos="99000">
                      <a:schemeClr val="tx2"/>
                    </a:gs>
                  </a:gsLst>
                  <a:lin ang="5400000" scaled="0"/>
                </a:gradFill>
              </a:rPr>
              <a:t>Storage, where on premise (non-Azure) storage is maintained, example StorSimple.  </a:t>
            </a:r>
          </a:p>
          <a:p>
            <a:pPr lvl="1">
              <a:buFont typeface="Courier New" panose="02070309020205020404" pitchFamily="49" charset="0"/>
              <a:buChar char="o"/>
            </a:pPr>
            <a:r>
              <a:rPr lang="en-US" sz="2000" dirty="0">
                <a:gradFill>
                  <a:gsLst>
                    <a:gs pos="1250">
                      <a:schemeClr val="tx2"/>
                    </a:gs>
                    <a:gs pos="99000">
                      <a:schemeClr val="tx2"/>
                    </a:gs>
                  </a:gsLst>
                  <a:lin ang="5400000" scaled="0"/>
                </a:gradFill>
              </a:rPr>
              <a:t>Optional sixth subscription is required if the enterprise wishes to associate a Visual Studio environment and licenses to the Enrollment.</a:t>
            </a:r>
          </a:p>
          <a:p>
            <a:r>
              <a:rPr lang="en-US" sz="2000" dirty="0">
                <a:gradFill>
                  <a:gsLst>
                    <a:gs pos="1250">
                      <a:schemeClr val="tx2"/>
                    </a:gs>
                    <a:gs pos="99000">
                      <a:schemeClr val="tx2"/>
                    </a:gs>
                  </a:gsLst>
                  <a:lin ang="5400000" scaled="0"/>
                </a:gradFill>
                <a:latin typeface="+mn-lt"/>
              </a:rPr>
              <a:t>Deploy Secure Single Sign-on for O365 Identity</a:t>
            </a:r>
          </a:p>
        </p:txBody>
      </p:sp>
      <p:sp>
        <p:nvSpPr>
          <p:cNvPr id="4" name="Title 3"/>
          <p:cNvSpPr>
            <a:spLocks noGrp="1"/>
          </p:cNvSpPr>
          <p:nvPr>
            <p:ph type="title"/>
          </p:nvPr>
        </p:nvSpPr>
        <p:spPr/>
        <p:txBody>
          <a:bodyPr/>
          <a:lstStyle/>
          <a:p>
            <a:r>
              <a:rPr lang="en-US" dirty="0"/>
              <a:t>Pattern Overview Per Department</a:t>
            </a:r>
          </a:p>
        </p:txBody>
      </p:sp>
    </p:spTree>
    <p:extLst>
      <p:ext uri="{BB962C8B-B14F-4D97-AF65-F5344CB8AC3E}">
        <p14:creationId xmlns:p14="http://schemas.microsoft.com/office/powerpoint/2010/main" val="3373639363"/>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Enterprise Enrollment – Departments</a:t>
            </a:r>
          </a:p>
        </p:txBody>
      </p:sp>
      <p:sp>
        <p:nvSpPr>
          <p:cNvPr id="10" name="TextBox 9"/>
          <p:cNvSpPr txBox="1"/>
          <p:nvPr/>
        </p:nvSpPr>
        <p:spPr>
          <a:xfrm>
            <a:off x="237945" y="1191848"/>
            <a:ext cx="5294492" cy="5066002"/>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000" dirty="0">
                <a:gradFill>
                  <a:gsLst>
                    <a:gs pos="1250">
                      <a:schemeClr val="tx2"/>
                    </a:gs>
                    <a:gs pos="99000">
                      <a:schemeClr val="tx2"/>
                    </a:gs>
                  </a:gsLst>
                  <a:lin ang="5400000" scaled="0"/>
                </a:gradFill>
              </a:rPr>
              <a:t>Each agency will have their own Department with a Department Administrator (DA) (as required)*</a:t>
            </a:r>
          </a:p>
          <a:p>
            <a:pPr marL="342900" indent="-342900">
              <a:lnSpc>
                <a:spcPct val="90000"/>
              </a:lnSpc>
              <a:spcAft>
                <a:spcPts val="600"/>
              </a:spcAft>
              <a:buFont typeface="Arial" panose="020B0604020202020204" pitchFamily="34" charset="0"/>
              <a:buChar char="•"/>
            </a:pPr>
            <a:r>
              <a:rPr lang="en-US" sz="2000" dirty="0">
                <a:gradFill>
                  <a:gsLst>
                    <a:gs pos="1250">
                      <a:schemeClr val="tx2"/>
                    </a:gs>
                    <a:gs pos="99000">
                      <a:schemeClr val="tx2"/>
                    </a:gs>
                  </a:gsLst>
                  <a:lin ang="5400000" scaled="0"/>
                </a:gradFill>
              </a:rPr>
              <a:t>There will be two accounts, one for Managed and Sandbox Workloads</a:t>
            </a:r>
          </a:p>
          <a:p>
            <a:pPr marL="342900" indent="-342900">
              <a:lnSpc>
                <a:spcPct val="90000"/>
              </a:lnSpc>
              <a:spcAft>
                <a:spcPts val="600"/>
              </a:spcAft>
              <a:buFont typeface="Arial" panose="020B0604020202020204" pitchFamily="34" charset="0"/>
              <a:buChar char="•"/>
            </a:pPr>
            <a:r>
              <a:rPr lang="en-US" sz="2000" dirty="0">
                <a:gradFill>
                  <a:gsLst>
                    <a:gs pos="1250">
                      <a:schemeClr val="tx2"/>
                    </a:gs>
                    <a:gs pos="99000">
                      <a:schemeClr val="tx2"/>
                    </a:gs>
                  </a:gsLst>
                  <a:lin ang="5400000" scaled="0"/>
                </a:gradFill>
              </a:rPr>
              <a:t>There are five default subscriptions that each Managed Account</a:t>
            </a:r>
          </a:p>
          <a:p>
            <a:pPr marL="809271" lvl="1" indent="-342900">
              <a:lnSpc>
                <a:spcPct val="90000"/>
              </a:lnSpc>
              <a:spcAft>
                <a:spcPts val="600"/>
              </a:spcAft>
              <a:buFont typeface="Courier New" panose="02070309020205020404" pitchFamily="49" charset="0"/>
              <a:buChar char="o"/>
            </a:pPr>
            <a:r>
              <a:rPr lang="en-US" sz="2000" dirty="0">
                <a:gradFill>
                  <a:gsLst>
                    <a:gs pos="1250">
                      <a:schemeClr val="tx2"/>
                    </a:gs>
                    <a:gs pos="99000">
                      <a:schemeClr val="tx2"/>
                    </a:gs>
                  </a:gsLst>
                  <a:lin ang="5400000" scaled="0"/>
                </a:gradFill>
              </a:rPr>
              <a:t>Services (Level 0 data)</a:t>
            </a:r>
          </a:p>
          <a:p>
            <a:pPr marL="809271" lvl="1" indent="-342900">
              <a:lnSpc>
                <a:spcPct val="90000"/>
              </a:lnSpc>
              <a:spcAft>
                <a:spcPts val="600"/>
              </a:spcAft>
              <a:buFont typeface="Courier New" panose="02070309020205020404" pitchFamily="49" charset="0"/>
              <a:buChar char="o"/>
            </a:pPr>
            <a:r>
              <a:rPr lang="en-US" sz="2000" dirty="0">
                <a:gradFill>
                  <a:gsLst>
                    <a:gs pos="1250">
                      <a:schemeClr val="tx2"/>
                    </a:gs>
                    <a:gs pos="99000">
                      <a:schemeClr val="tx2"/>
                    </a:gs>
                  </a:gsLst>
                  <a:lin ang="5400000" scaled="0"/>
                </a:gradFill>
              </a:rPr>
              <a:t>Production (workloads)</a:t>
            </a:r>
          </a:p>
          <a:p>
            <a:pPr marL="809271" lvl="1" indent="-342900">
              <a:lnSpc>
                <a:spcPct val="90000"/>
              </a:lnSpc>
              <a:spcAft>
                <a:spcPts val="600"/>
              </a:spcAft>
              <a:buFont typeface="Courier New" panose="02070309020205020404" pitchFamily="49" charset="0"/>
              <a:buChar char="o"/>
            </a:pPr>
            <a:r>
              <a:rPr lang="en-US" sz="2000" dirty="0">
                <a:gradFill>
                  <a:gsLst>
                    <a:gs pos="1250">
                      <a:schemeClr val="tx2"/>
                    </a:gs>
                    <a:gs pos="99000">
                      <a:schemeClr val="tx2"/>
                    </a:gs>
                  </a:gsLst>
                  <a:lin ang="5400000" scaled="0"/>
                </a:gradFill>
              </a:rPr>
              <a:t>CIJS (highly sensitive)</a:t>
            </a:r>
          </a:p>
          <a:p>
            <a:pPr marL="809271" lvl="1" indent="-342900">
              <a:lnSpc>
                <a:spcPct val="90000"/>
              </a:lnSpc>
              <a:spcAft>
                <a:spcPts val="600"/>
              </a:spcAft>
              <a:buFont typeface="Courier New" panose="02070309020205020404" pitchFamily="49" charset="0"/>
              <a:buChar char="o"/>
            </a:pPr>
            <a:r>
              <a:rPr lang="en-US" sz="2000" dirty="0">
                <a:gradFill>
                  <a:gsLst>
                    <a:gs pos="1250">
                      <a:schemeClr val="tx2"/>
                    </a:gs>
                    <a:gs pos="99000">
                      <a:schemeClr val="tx2"/>
                    </a:gs>
                  </a:gsLst>
                  <a:lin ang="5400000" scaled="0"/>
                </a:gradFill>
              </a:rPr>
              <a:t>Hybrid Storage </a:t>
            </a:r>
          </a:p>
          <a:p>
            <a:pPr marL="809271" lvl="1" indent="-342900">
              <a:lnSpc>
                <a:spcPct val="90000"/>
              </a:lnSpc>
              <a:spcAft>
                <a:spcPts val="600"/>
              </a:spcAft>
              <a:buFont typeface="Courier New" panose="02070309020205020404" pitchFamily="49" charset="0"/>
              <a:buChar char="o"/>
            </a:pPr>
            <a:r>
              <a:rPr lang="en-US" sz="2000" dirty="0">
                <a:gradFill>
                  <a:gsLst>
                    <a:gs pos="1250">
                      <a:schemeClr val="tx2"/>
                    </a:gs>
                    <a:gs pos="99000">
                      <a:schemeClr val="tx2"/>
                    </a:gs>
                  </a:gsLst>
                  <a:lin ang="5400000" scaled="0"/>
                </a:gradFill>
              </a:rPr>
              <a:t>Preproduction (dev, test, qa)</a:t>
            </a:r>
          </a:p>
          <a:p>
            <a:pPr>
              <a:lnSpc>
                <a:spcPct val="90000"/>
              </a:lnSpc>
              <a:spcAft>
                <a:spcPts val="600"/>
              </a:spcAft>
            </a:pPr>
            <a:r>
              <a:rPr lang="en-US" sz="2000" dirty="0">
                <a:gradFill>
                  <a:gsLst>
                    <a:gs pos="1250">
                      <a:schemeClr val="tx2"/>
                    </a:gs>
                    <a:gs pos="99000">
                      <a:schemeClr val="tx2"/>
                    </a:gs>
                  </a:gsLst>
                  <a:lin ang="5400000" scaled="0"/>
                </a:gradFill>
              </a:rPr>
              <a:t>*If an Agency is administered by the same personnel, there may be no benefits to defining a New Dept.</a:t>
            </a:r>
          </a:p>
        </p:txBody>
      </p:sp>
      <p:pic>
        <p:nvPicPr>
          <p:cNvPr id="2" name="Picture 1"/>
          <p:cNvPicPr>
            <a:picLocks noChangeAspect="1"/>
          </p:cNvPicPr>
          <p:nvPr/>
        </p:nvPicPr>
        <p:blipFill>
          <a:blip r:embed="rId3"/>
          <a:stretch>
            <a:fillRect/>
          </a:stretch>
        </p:blipFill>
        <p:spPr>
          <a:xfrm>
            <a:off x="5532437" y="1287462"/>
            <a:ext cx="6743925" cy="4955521"/>
          </a:xfrm>
          <a:prstGeom prst="rect">
            <a:avLst/>
          </a:prstGeom>
        </p:spPr>
      </p:pic>
    </p:spTree>
    <p:extLst>
      <p:ext uri="{BB962C8B-B14F-4D97-AF65-F5344CB8AC3E}">
        <p14:creationId xmlns:p14="http://schemas.microsoft.com/office/powerpoint/2010/main" val="1261525017"/>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Tree>
    <p:extLst>
      <p:ext uri="{BB962C8B-B14F-4D97-AF65-F5344CB8AC3E}">
        <p14:creationId xmlns:p14="http://schemas.microsoft.com/office/powerpoint/2010/main" val="3834281667"/>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55637" y="1287462"/>
            <a:ext cx="3505200" cy="4111895"/>
          </a:xfrm>
          <a:prstGeom prst="rect">
            <a:avLst/>
          </a:prstGeom>
          <a:noFill/>
        </p:spPr>
        <p:txBody>
          <a:bodyPr wrap="square" lIns="182880" tIns="146304" rIns="182880" bIns="146304" rtlCol="0">
            <a:spAutoFit/>
          </a:bodyPr>
          <a:lstStyle/>
          <a:p>
            <a:pPr>
              <a:lnSpc>
                <a:spcPct val="90000"/>
              </a:lnSpc>
              <a:spcAft>
                <a:spcPts val="600"/>
              </a:spcAft>
            </a:pPr>
            <a:r>
              <a:rPr lang="en-US" sz="2000" dirty="0">
                <a:gradFill>
                  <a:gsLst>
                    <a:gs pos="1250">
                      <a:schemeClr val="tx2"/>
                    </a:gs>
                    <a:gs pos="99000">
                      <a:schemeClr val="tx2"/>
                    </a:gs>
                  </a:gsLst>
                  <a:lin ang="5400000" scaled="0"/>
                </a:gradFill>
              </a:rPr>
              <a:t>Four Datacenters</a:t>
            </a:r>
          </a:p>
          <a:p>
            <a:pPr>
              <a:lnSpc>
                <a:spcPct val="90000"/>
              </a:lnSpc>
              <a:spcAft>
                <a:spcPts val="600"/>
              </a:spcAft>
            </a:pPr>
            <a:r>
              <a:rPr lang="en-US" sz="2000" dirty="0">
                <a:gradFill>
                  <a:gsLst>
                    <a:gs pos="1250">
                      <a:schemeClr val="tx2"/>
                    </a:gs>
                    <a:gs pos="99000">
                      <a:schemeClr val="tx2"/>
                    </a:gs>
                  </a:gsLst>
                  <a:lin ang="5400000" scaled="0"/>
                </a:gradFill>
              </a:rPr>
              <a:t>Hybrid Connectivity</a:t>
            </a:r>
          </a:p>
          <a:p>
            <a:pPr>
              <a:lnSpc>
                <a:spcPct val="90000"/>
              </a:lnSpc>
              <a:spcAft>
                <a:spcPts val="600"/>
              </a:spcAft>
            </a:pPr>
            <a:r>
              <a:rPr lang="en-US" sz="2000" dirty="0">
                <a:gradFill>
                  <a:gsLst>
                    <a:gs pos="1250">
                      <a:schemeClr val="tx2"/>
                    </a:gs>
                    <a:gs pos="99000">
                      <a:schemeClr val="tx2"/>
                    </a:gs>
                  </a:gsLst>
                  <a:lin ang="5400000" scaled="0"/>
                </a:gradFill>
              </a:rPr>
              <a:t>Subscription Subnets:</a:t>
            </a:r>
          </a:p>
          <a:p>
            <a:pPr marL="457200" indent="-457200">
              <a:lnSpc>
                <a:spcPct val="90000"/>
              </a:lnSpc>
              <a:spcAft>
                <a:spcPts val="600"/>
              </a:spcAft>
              <a:buAutoNum type="arabicPeriod"/>
            </a:pPr>
            <a:r>
              <a:rPr lang="en-US" sz="2000" dirty="0">
                <a:gradFill>
                  <a:gsLst>
                    <a:gs pos="1250">
                      <a:schemeClr val="tx2"/>
                    </a:gs>
                    <a:gs pos="99000">
                      <a:schemeClr val="tx2"/>
                    </a:gs>
                  </a:gsLst>
                  <a:lin ang="5400000" scaled="0"/>
                </a:gradFill>
              </a:rPr>
              <a:t>Production VNET</a:t>
            </a:r>
          </a:p>
          <a:p>
            <a:pPr marL="457200" indent="-457200">
              <a:lnSpc>
                <a:spcPct val="90000"/>
              </a:lnSpc>
              <a:spcAft>
                <a:spcPts val="600"/>
              </a:spcAft>
              <a:buAutoNum type="arabicPeriod"/>
            </a:pPr>
            <a:r>
              <a:rPr lang="en-US" sz="2000" dirty="0">
                <a:gradFill>
                  <a:gsLst>
                    <a:gs pos="1250">
                      <a:schemeClr val="tx2"/>
                    </a:gs>
                    <a:gs pos="99000">
                      <a:schemeClr val="tx2"/>
                    </a:gs>
                  </a:gsLst>
                  <a:lin ang="5400000" scaled="0"/>
                </a:gradFill>
              </a:rPr>
              <a:t>HBI VNET</a:t>
            </a:r>
          </a:p>
          <a:p>
            <a:pPr marL="457200" indent="-457200">
              <a:lnSpc>
                <a:spcPct val="90000"/>
              </a:lnSpc>
              <a:spcAft>
                <a:spcPts val="600"/>
              </a:spcAft>
              <a:buAutoNum type="arabicPeriod"/>
            </a:pPr>
            <a:r>
              <a:rPr lang="en-US" sz="2000" dirty="0">
                <a:gradFill>
                  <a:gsLst>
                    <a:gs pos="1250">
                      <a:schemeClr val="tx2"/>
                    </a:gs>
                    <a:gs pos="99000">
                      <a:schemeClr val="tx2"/>
                    </a:gs>
                  </a:gsLst>
                  <a:lin ang="5400000" scaled="0"/>
                </a:gradFill>
              </a:rPr>
              <a:t>Preproduction VNET</a:t>
            </a:r>
          </a:p>
          <a:p>
            <a:pPr marL="457200" indent="-457200">
              <a:lnSpc>
                <a:spcPct val="90000"/>
              </a:lnSpc>
              <a:spcAft>
                <a:spcPts val="600"/>
              </a:spcAft>
              <a:buAutoNum type="arabicPeriod"/>
            </a:pPr>
            <a:r>
              <a:rPr lang="en-US" sz="2000" dirty="0">
                <a:gradFill>
                  <a:gsLst>
                    <a:gs pos="1250">
                      <a:schemeClr val="tx2"/>
                    </a:gs>
                    <a:gs pos="99000">
                      <a:schemeClr val="tx2"/>
                    </a:gs>
                  </a:gsLst>
                  <a:lin ang="5400000" scaled="0"/>
                </a:gradFill>
              </a:rPr>
              <a:t>Storage VNET</a:t>
            </a:r>
          </a:p>
          <a:p>
            <a:pPr marL="457200" indent="-457200">
              <a:lnSpc>
                <a:spcPct val="90000"/>
              </a:lnSpc>
              <a:spcAft>
                <a:spcPts val="600"/>
              </a:spcAft>
              <a:buAutoNum type="arabicPeriod"/>
            </a:pPr>
            <a:r>
              <a:rPr lang="en-US" sz="2000" dirty="0">
                <a:gradFill>
                  <a:gsLst>
                    <a:gs pos="1250">
                      <a:schemeClr val="tx2"/>
                    </a:gs>
                    <a:gs pos="99000">
                      <a:schemeClr val="tx2"/>
                    </a:gs>
                  </a:gsLst>
                  <a:lin ang="5400000" scaled="0"/>
                </a:gradFill>
              </a:rPr>
              <a:t>Services VNET</a:t>
            </a:r>
          </a:p>
          <a:p>
            <a:pPr>
              <a:lnSpc>
                <a:spcPct val="90000"/>
              </a:lnSpc>
              <a:spcAft>
                <a:spcPts val="600"/>
              </a:spcAft>
            </a:pPr>
            <a:endParaRPr lang="en-US" sz="2000" dirty="0">
              <a:gradFill>
                <a:gsLst>
                  <a:gs pos="1250">
                    <a:schemeClr val="tx2"/>
                  </a:gs>
                  <a:gs pos="99000">
                    <a:schemeClr val="tx2"/>
                  </a:gs>
                </a:gsLst>
                <a:lin ang="5400000" scaled="0"/>
              </a:gradFill>
            </a:endParaRPr>
          </a:p>
          <a:p>
            <a:pPr>
              <a:lnSpc>
                <a:spcPct val="90000"/>
              </a:lnSpc>
              <a:spcAft>
                <a:spcPts val="600"/>
              </a:spcAft>
            </a:pPr>
            <a:r>
              <a:rPr lang="en-US" sz="2000" dirty="0">
                <a:gradFill>
                  <a:gsLst>
                    <a:gs pos="1250">
                      <a:schemeClr val="tx2"/>
                    </a:gs>
                    <a:gs pos="99000">
                      <a:schemeClr val="tx2"/>
                    </a:gs>
                  </a:gsLst>
                  <a:lin ang="5400000" scaled="0"/>
                </a:gradFill>
              </a:rPr>
              <a:t>JSON Configuration (ARM)</a:t>
            </a:r>
          </a:p>
          <a:p>
            <a:pPr>
              <a:lnSpc>
                <a:spcPct val="90000"/>
              </a:lnSpc>
              <a:spcAft>
                <a:spcPts val="600"/>
              </a:spcAft>
            </a:pPr>
            <a:r>
              <a:rPr lang="en-US" sz="2000" dirty="0">
                <a:gradFill>
                  <a:gsLst>
                    <a:gs pos="1250">
                      <a:schemeClr val="tx2"/>
                    </a:gs>
                    <a:gs pos="99000">
                      <a:schemeClr val="tx2"/>
                    </a:gs>
                  </a:gsLst>
                  <a:lin ang="5400000" scaled="0"/>
                </a:gradFill>
              </a:rPr>
              <a:t>Metadata Spreadsheet</a:t>
            </a:r>
          </a:p>
        </p:txBody>
      </p:sp>
      <p:pic>
        <p:nvPicPr>
          <p:cNvPr id="3" name="Picture 2"/>
          <p:cNvPicPr>
            <a:picLocks noChangeAspect="1"/>
          </p:cNvPicPr>
          <p:nvPr/>
        </p:nvPicPr>
        <p:blipFill>
          <a:blip r:embed="rId3"/>
          <a:stretch>
            <a:fillRect/>
          </a:stretch>
        </p:blipFill>
        <p:spPr>
          <a:xfrm>
            <a:off x="4160837" y="1039931"/>
            <a:ext cx="8064319" cy="5120640"/>
          </a:xfrm>
          <a:prstGeom prst="rect">
            <a:avLst/>
          </a:prstGeom>
        </p:spPr>
      </p:pic>
      <p:sp>
        <p:nvSpPr>
          <p:cNvPr id="2" name="Title 1"/>
          <p:cNvSpPr>
            <a:spLocks noGrp="1"/>
          </p:cNvSpPr>
          <p:nvPr>
            <p:ph type="title"/>
          </p:nvPr>
        </p:nvSpPr>
        <p:spPr/>
        <p:txBody>
          <a:bodyPr/>
          <a:lstStyle/>
          <a:p>
            <a:r>
              <a:rPr lang="en-US" dirty="0"/>
              <a:t>Subscription VNET Integration</a:t>
            </a:r>
          </a:p>
        </p:txBody>
      </p:sp>
    </p:spTree>
    <p:extLst>
      <p:ext uri="{BB962C8B-B14F-4D97-AF65-F5344CB8AC3E}">
        <p14:creationId xmlns:p14="http://schemas.microsoft.com/office/powerpoint/2010/main" val="1824247837"/>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Built In Security</a:t>
            </a:r>
          </a:p>
        </p:txBody>
      </p:sp>
      <p:sp>
        <p:nvSpPr>
          <p:cNvPr id="3" name="Text Placeholder 2"/>
          <p:cNvSpPr>
            <a:spLocks noGrp="1"/>
          </p:cNvSpPr>
          <p:nvPr>
            <p:ph type="body" sz="quarter" idx="10"/>
          </p:nvPr>
        </p:nvSpPr>
        <p:spPr>
          <a:xfrm>
            <a:off x="274640" y="1212849"/>
            <a:ext cx="4190998" cy="4001095"/>
          </a:xfrm>
        </p:spPr>
        <p:txBody>
          <a:bodyPr/>
          <a:lstStyle/>
          <a:p>
            <a:r>
              <a:rPr lang="en-US" sz="2000" dirty="0">
                <a:gradFill>
                  <a:gsLst>
                    <a:gs pos="1250">
                      <a:schemeClr val="tx2"/>
                    </a:gs>
                    <a:gs pos="99000">
                      <a:schemeClr val="tx2"/>
                    </a:gs>
                  </a:gsLst>
                  <a:lin ang="5400000" scaled="0"/>
                </a:gradFill>
                <a:latin typeface="+mn-lt"/>
              </a:rPr>
              <a:t>Network Security Group:</a:t>
            </a:r>
          </a:p>
          <a:p>
            <a:r>
              <a:rPr lang="en-US" sz="2000" dirty="0">
                <a:gradFill>
                  <a:gsLst>
                    <a:gs pos="1250">
                      <a:schemeClr val="tx2"/>
                    </a:gs>
                    <a:gs pos="99000">
                      <a:schemeClr val="tx2"/>
                    </a:gs>
                  </a:gsLst>
                  <a:lin ang="5400000" scaled="0"/>
                </a:gradFill>
                <a:latin typeface="+mn-lt"/>
              </a:rPr>
              <a:t>External Subnet DMZ  (deny all unless expressly permitted)</a:t>
            </a:r>
          </a:p>
          <a:p>
            <a:r>
              <a:rPr lang="en-US" sz="2000" dirty="0">
                <a:gradFill>
                  <a:gsLst>
                    <a:gs pos="1250">
                      <a:schemeClr val="tx2"/>
                    </a:gs>
                    <a:gs pos="99000">
                      <a:schemeClr val="tx2"/>
                    </a:gs>
                  </a:gsLst>
                  <a:lin ang="5400000" scaled="0"/>
                </a:gradFill>
                <a:latin typeface="+mn-lt"/>
              </a:rPr>
              <a:t>Internal Networks</a:t>
            </a:r>
          </a:p>
          <a:p>
            <a:pPr marL="755171" lvl="1" indent="-457200">
              <a:buFont typeface="+mj-lt"/>
              <a:buAutoNum type="arabicPeriod"/>
            </a:pPr>
            <a:r>
              <a:rPr lang="en-US" sz="2000" dirty="0">
                <a:gradFill>
                  <a:gsLst>
                    <a:gs pos="1250">
                      <a:schemeClr val="tx2"/>
                    </a:gs>
                    <a:gs pos="99000">
                      <a:schemeClr val="tx2"/>
                    </a:gs>
                  </a:gsLst>
                  <a:lin ang="5400000" scaled="0"/>
                </a:gradFill>
              </a:rPr>
              <a:t>Web</a:t>
            </a:r>
          </a:p>
          <a:p>
            <a:pPr marL="755171" lvl="1" indent="-457200">
              <a:buFont typeface="+mj-lt"/>
              <a:buAutoNum type="arabicPeriod"/>
            </a:pPr>
            <a:r>
              <a:rPr lang="en-US" sz="2000" dirty="0">
                <a:gradFill>
                  <a:gsLst>
                    <a:gs pos="1250">
                      <a:schemeClr val="tx2"/>
                    </a:gs>
                    <a:gs pos="99000">
                      <a:schemeClr val="tx2"/>
                    </a:gs>
                  </a:gsLst>
                  <a:lin ang="5400000" scaled="0"/>
                </a:gradFill>
              </a:rPr>
              <a:t>App</a:t>
            </a:r>
          </a:p>
          <a:p>
            <a:pPr marL="755171" lvl="1" indent="-457200">
              <a:buFont typeface="+mj-lt"/>
              <a:buAutoNum type="arabicPeriod"/>
            </a:pPr>
            <a:r>
              <a:rPr lang="en-US" sz="2000" dirty="0">
                <a:gradFill>
                  <a:gsLst>
                    <a:gs pos="1250">
                      <a:schemeClr val="tx2"/>
                    </a:gs>
                    <a:gs pos="99000">
                      <a:schemeClr val="tx2"/>
                    </a:gs>
                  </a:gsLst>
                  <a:lin ang="5400000" scaled="0"/>
                </a:gradFill>
              </a:rPr>
              <a:t>Database</a:t>
            </a:r>
          </a:p>
          <a:p>
            <a:pPr marL="755171" lvl="1" indent="-457200">
              <a:buFont typeface="+mj-lt"/>
              <a:buAutoNum type="arabicPeriod"/>
            </a:pPr>
            <a:r>
              <a:rPr lang="en-US" sz="2000" dirty="0">
                <a:gradFill>
                  <a:gsLst>
                    <a:gs pos="1250">
                      <a:schemeClr val="tx2"/>
                    </a:gs>
                    <a:gs pos="99000">
                      <a:schemeClr val="tx2"/>
                    </a:gs>
                  </a:gsLst>
                  <a:lin ang="5400000" scaled="0"/>
                </a:gradFill>
              </a:rPr>
              <a:t>User Tiers</a:t>
            </a:r>
          </a:p>
          <a:p>
            <a:pPr marL="287338" lvl="1" indent="-287338">
              <a:spcBef>
                <a:spcPts val="1224"/>
              </a:spcBef>
              <a:buClr>
                <a:schemeClr val="tx1"/>
              </a:buClr>
            </a:pPr>
            <a:r>
              <a:rPr lang="en-US" sz="2000" dirty="0">
                <a:gradFill>
                  <a:gsLst>
                    <a:gs pos="1250">
                      <a:schemeClr val="tx2"/>
                    </a:gs>
                    <a:gs pos="99000">
                      <a:schemeClr val="tx2"/>
                    </a:gs>
                  </a:gsLst>
                  <a:lin ang="5400000" scaled="0"/>
                </a:gradFill>
              </a:rPr>
              <a:t>User Defined Routing (Coming Soon)</a:t>
            </a:r>
          </a:p>
          <a:p>
            <a:pPr marL="755171" lvl="1" indent="-457200">
              <a:buFont typeface="+mj-lt"/>
              <a:buAutoNum type="arabicPeriod"/>
            </a:pPr>
            <a:endParaRPr lang="en-US" sz="2000" dirty="0">
              <a:gradFill>
                <a:gsLst>
                  <a:gs pos="1250">
                    <a:schemeClr val="tx2"/>
                  </a:gs>
                  <a:gs pos="99000">
                    <a:schemeClr val="tx2"/>
                  </a:gs>
                </a:gsLst>
                <a:lin ang="5400000" scaled="0"/>
              </a:gradFill>
            </a:endParaRPr>
          </a:p>
        </p:txBody>
      </p:sp>
      <p:sp>
        <p:nvSpPr>
          <p:cNvPr id="5" name="Rectangle 4"/>
          <p:cNvSpPr/>
          <p:nvPr/>
        </p:nvSpPr>
        <p:spPr>
          <a:xfrm>
            <a:off x="350837" y="6316662"/>
            <a:ext cx="10591800" cy="369332"/>
          </a:xfrm>
          <a:prstGeom prst="rect">
            <a:avLst/>
          </a:prstGeom>
        </p:spPr>
        <p:txBody>
          <a:bodyPr wrap="square">
            <a:spAutoFit/>
          </a:bodyPr>
          <a:lstStyle/>
          <a:p>
            <a:r>
              <a:rPr lang="en-US" dirty="0"/>
              <a:t>https://azure.microsoft.com/en-us/documentation/articles/best-practices-network-security/</a:t>
            </a:r>
          </a:p>
        </p:txBody>
      </p:sp>
      <p:pic>
        <p:nvPicPr>
          <p:cNvPr id="6" name="Picture 5"/>
          <p:cNvPicPr>
            <a:picLocks noChangeAspect="1"/>
          </p:cNvPicPr>
          <p:nvPr/>
        </p:nvPicPr>
        <p:blipFill>
          <a:blip r:embed="rId3"/>
          <a:stretch>
            <a:fillRect/>
          </a:stretch>
        </p:blipFill>
        <p:spPr>
          <a:xfrm>
            <a:off x="3500569" y="1263959"/>
            <a:ext cx="8663634" cy="3949985"/>
          </a:xfrm>
          <a:prstGeom prst="rect">
            <a:avLst/>
          </a:prstGeom>
        </p:spPr>
      </p:pic>
    </p:spTree>
    <p:extLst>
      <p:ext uri="{BB962C8B-B14F-4D97-AF65-F5344CB8AC3E}">
        <p14:creationId xmlns:p14="http://schemas.microsoft.com/office/powerpoint/2010/main" val="3556416273"/>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Hybrid Networking</a:t>
            </a:r>
          </a:p>
        </p:txBody>
      </p:sp>
      <p:sp>
        <p:nvSpPr>
          <p:cNvPr id="3" name="Text Placeholder 2"/>
          <p:cNvSpPr>
            <a:spLocks noGrp="1"/>
          </p:cNvSpPr>
          <p:nvPr>
            <p:ph type="body" sz="quarter" idx="10"/>
          </p:nvPr>
        </p:nvSpPr>
        <p:spPr>
          <a:xfrm>
            <a:off x="274638" y="1212850"/>
            <a:ext cx="5486399" cy="4524315"/>
          </a:xfrm>
        </p:spPr>
        <p:txBody>
          <a:bodyPr/>
          <a:lstStyle/>
          <a:p>
            <a:r>
              <a:rPr lang="en-US" sz="2000" dirty="0">
                <a:gradFill>
                  <a:gsLst>
                    <a:gs pos="1250">
                      <a:schemeClr val="tx2"/>
                    </a:gs>
                    <a:gs pos="99000">
                      <a:schemeClr val="tx2"/>
                    </a:gs>
                  </a:gsLst>
                  <a:lin ang="5400000" scaled="0"/>
                </a:gradFill>
                <a:latin typeface="+mn-lt"/>
              </a:rPr>
              <a:t>Endpoints</a:t>
            </a:r>
          </a:p>
          <a:p>
            <a:pPr marL="342900" lvl="1" indent="-342900">
              <a:buFont typeface="Arial" panose="020B0604020202020204" pitchFamily="34" charset="0"/>
              <a:buChar char="•"/>
            </a:pPr>
            <a:r>
              <a:rPr lang="en-US" dirty="0">
                <a:gradFill>
                  <a:gsLst>
                    <a:gs pos="1250">
                      <a:schemeClr val="tx2"/>
                    </a:gs>
                    <a:gs pos="99000">
                      <a:schemeClr val="tx2"/>
                    </a:gs>
                  </a:gsLst>
                  <a:lin ang="5400000" scaled="0"/>
                </a:gradFill>
              </a:rPr>
              <a:t>Remote Desktop Client (Jumpbox)</a:t>
            </a:r>
          </a:p>
          <a:p>
            <a:pPr marL="342900" lvl="1" indent="-342900">
              <a:buFont typeface="Arial" panose="020B0604020202020204" pitchFamily="34" charset="0"/>
              <a:buChar char="•"/>
            </a:pPr>
            <a:r>
              <a:rPr lang="en-US" dirty="0">
                <a:gradFill>
                  <a:gsLst>
                    <a:gs pos="1250">
                      <a:schemeClr val="tx2"/>
                    </a:gs>
                    <a:gs pos="99000">
                      <a:schemeClr val="tx2"/>
                    </a:gs>
                  </a:gsLst>
                  <a:lin ang="5400000" scaled="0"/>
                </a:gradFill>
              </a:rPr>
              <a:t>Web Application Proxy (WAP) for Modern Authentication</a:t>
            </a:r>
          </a:p>
          <a:p>
            <a:pPr marL="342900" lvl="1" indent="-342900">
              <a:buFont typeface="Arial" panose="020B0604020202020204" pitchFamily="34" charset="0"/>
              <a:buChar char="•"/>
            </a:pPr>
            <a:r>
              <a:rPr lang="en-US" dirty="0">
                <a:gradFill>
                  <a:gsLst>
                    <a:gs pos="1250">
                      <a:schemeClr val="tx2"/>
                    </a:gs>
                    <a:gs pos="99000">
                      <a:schemeClr val="tx2"/>
                    </a:gs>
                  </a:gsLst>
                  <a:lin ang="5400000" scaled="0"/>
                </a:gradFill>
              </a:rPr>
              <a:t>PowerShell </a:t>
            </a:r>
          </a:p>
          <a:p>
            <a:r>
              <a:rPr lang="en-US" sz="2000" dirty="0">
                <a:gradFill>
                  <a:gsLst>
                    <a:gs pos="1250">
                      <a:schemeClr val="tx2"/>
                    </a:gs>
                    <a:gs pos="99000">
                      <a:schemeClr val="tx2"/>
                    </a:gs>
                  </a:gsLst>
                  <a:lin ang="5400000" scaled="0"/>
                </a:gradFill>
                <a:latin typeface="+mn-lt"/>
              </a:rPr>
              <a:t>VPN</a:t>
            </a:r>
          </a:p>
          <a:p>
            <a:pPr marL="342900" lvl="1" indent="-342900">
              <a:buFont typeface="Arial" panose="020B0604020202020204" pitchFamily="34" charset="0"/>
              <a:buChar char="•"/>
            </a:pPr>
            <a:r>
              <a:rPr lang="en-US" dirty="0">
                <a:gradFill>
                  <a:gsLst>
                    <a:gs pos="1250">
                      <a:schemeClr val="tx2"/>
                    </a:gs>
                    <a:gs pos="99000">
                      <a:schemeClr val="tx2"/>
                    </a:gs>
                  </a:gsLst>
                  <a:lin ang="5400000" scaled="0"/>
                </a:gradFill>
              </a:rPr>
              <a:t>On Premise network to Azure</a:t>
            </a:r>
          </a:p>
          <a:p>
            <a:pPr marL="342900" lvl="1" indent="-342900">
              <a:buFont typeface="Arial" panose="020B0604020202020204" pitchFamily="34" charset="0"/>
              <a:buChar char="•"/>
            </a:pPr>
            <a:r>
              <a:rPr lang="en-US" dirty="0">
                <a:gradFill>
                  <a:gsLst>
                    <a:gs pos="1250">
                      <a:schemeClr val="tx2"/>
                    </a:gs>
                    <a:gs pos="99000">
                      <a:schemeClr val="tx2"/>
                    </a:gs>
                  </a:gsLst>
                  <a:lin ang="5400000" scaled="0"/>
                </a:gradFill>
              </a:rPr>
              <a:t>Azure Datacenters (Connection between IA and VA)</a:t>
            </a:r>
          </a:p>
          <a:p>
            <a:pPr marL="342900" lvl="1" indent="-342900">
              <a:buFont typeface="Arial" panose="020B0604020202020204" pitchFamily="34" charset="0"/>
              <a:buChar char="•"/>
            </a:pPr>
            <a:r>
              <a:rPr lang="en-US" dirty="0">
                <a:gradFill>
                  <a:gsLst>
                    <a:gs pos="1250">
                      <a:schemeClr val="tx2"/>
                    </a:gs>
                    <a:gs pos="99000">
                      <a:schemeClr val="tx2"/>
                    </a:gs>
                  </a:gsLst>
                  <a:lin ang="5400000" scaled="0"/>
                </a:gradFill>
              </a:rPr>
              <a:t>Local Datacenter Services (Connection to the Domain Controllers)</a:t>
            </a:r>
          </a:p>
          <a:p>
            <a:r>
              <a:rPr lang="en-US" sz="2000" dirty="0">
                <a:gradFill>
                  <a:gsLst>
                    <a:gs pos="1250">
                      <a:schemeClr val="tx2"/>
                    </a:gs>
                    <a:gs pos="99000">
                      <a:schemeClr val="tx2"/>
                    </a:gs>
                  </a:gsLst>
                  <a:lin ang="5400000" scaled="0"/>
                </a:gradFill>
                <a:latin typeface="+mn-lt"/>
              </a:rPr>
              <a:t>ExpressRoute</a:t>
            </a:r>
          </a:p>
          <a:p>
            <a:pPr marL="342900" lvl="1" indent="-342900">
              <a:buFont typeface="Arial" panose="020B0604020202020204" pitchFamily="34" charset="0"/>
              <a:buChar char="•"/>
            </a:pPr>
            <a:r>
              <a:rPr lang="en-US" dirty="0">
                <a:gradFill>
                  <a:gsLst>
                    <a:gs pos="1250">
                      <a:schemeClr val="tx2"/>
                    </a:gs>
                    <a:gs pos="99000">
                      <a:schemeClr val="tx2"/>
                    </a:gs>
                  </a:gsLst>
                  <a:lin ang="5400000" scaled="0"/>
                </a:gradFill>
              </a:rPr>
              <a:t>Private Peering</a:t>
            </a:r>
          </a:p>
          <a:p>
            <a:pPr marL="342900" lvl="1" indent="-342900">
              <a:buFont typeface="Arial" panose="020B0604020202020204" pitchFamily="34" charset="0"/>
              <a:buChar char="•"/>
            </a:pPr>
            <a:r>
              <a:rPr lang="en-US" dirty="0">
                <a:gradFill>
                  <a:gsLst>
                    <a:gs pos="1250">
                      <a:schemeClr val="tx2"/>
                    </a:gs>
                    <a:gs pos="99000">
                      <a:schemeClr val="tx2"/>
                    </a:gs>
                  </a:gsLst>
                  <a:lin ang="5400000" scaled="0"/>
                </a:gradFill>
              </a:rPr>
              <a:t>VNET Peering (coming soon)</a:t>
            </a:r>
          </a:p>
          <a:p>
            <a:endParaRPr lang="en-US" dirty="0">
              <a:latin typeface="+mn-lt"/>
            </a:endParaRPr>
          </a:p>
        </p:txBody>
      </p:sp>
      <p:pic>
        <p:nvPicPr>
          <p:cNvPr id="4" name="Picture 3"/>
          <p:cNvPicPr>
            <a:picLocks noChangeAspect="1"/>
          </p:cNvPicPr>
          <p:nvPr/>
        </p:nvPicPr>
        <p:blipFill rotWithShape="1">
          <a:blip r:embed="rId2"/>
          <a:srcRect l="24270"/>
          <a:stretch/>
        </p:blipFill>
        <p:spPr>
          <a:xfrm>
            <a:off x="5913437" y="725801"/>
            <a:ext cx="6250766" cy="5498412"/>
          </a:xfrm>
          <a:prstGeom prst="rect">
            <a:avLst/>
          </a:prstGeom>
        </p:spPr>
      </p:pic>
    </p:spTree>
    <p:extLst>
      <p:ext uri="{BB962C8B-B14F-4D97-AF65-F5344CB8AC3E}">
        <p14:creationId xmlns:p14="http://schemas.microsoft.com/office/powerpoint/2010/main" val="3204059572"/>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2179058"/>
          </a:xfrm>
        </p:spPr>
        <p:txBody>
          <a:bodyPr/>
          <a:lstStyle/>
          <a:p>
            <a:r>
              <a:rPr lang="en-US" dirty="0"/>
              <a:t>Commercial and Government Cloud Integration</a:t>
            </a:r>
          </a:p>
        </p:txBody>
      </p:sp>
    </p:spTree>
    <p:extLst>
      <p:ext uri="{BB962C8B-B14F-4D97-AF65-F5344CB8AC3E}">
        <p14:creationId xmlns:p14="http://schemas.microsoft.com/office/powerpoint/2010/main" val="63903481"/>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Management of multiple Enrollments</a:t>
            </a:r>
          </a:p>
        </p:txBody>
      </p:sp>
      <p:sp>
        <p:nvSpPr>
          <p:cNvPr id="3" name="Text Placeholder 2"/>
          <p:cNvSpPr>
            <a:spLocks noGrp="1"/>
          </p:cNvSpPr>
          <p:nvPr>
            <p:ph type="body" sz="quarter" idx="10"/>
          </p:nvPr>
        </p:nvSpPr>
        <p:spPr>
          <a:xfrm>
            <a:off x="274638" y="1212850"/>
            <a:ext cx="5486399" cy="5016758"/>
          </a:xfrm>
        </p:spPr>
        <p:txBody>
          <a:bodyPr/>
          <a:lstStyle/>
          <a:p>
            <a:r>
              <a:rPr lang="en-US" sz="2000" dirty="0">
                <a:latin typeface="+mn-lt"/>
              </a:rPr>
              <a:t>There is physical separation by design in Microsoft Azure Commercial (MAC) and Azure Government  (MAG)</a:t>
            </a:r>
          </a:p>
          <a:p>
            <a:r>
              <a:rPr lang="en-US" sz="2000" dirty="0">
                <a:latin typeface="+mn-lt"/>
              </a:rPr>
              <a:t>If the enterprise customer would like to bridge this separation it there are techniques.  </a:t>
            </a:r>
          </a:p>
          <a:p>
            <a:endParaRPr lang="en-US" sz="2000" dirty="0">
              <a:latin typeface="+mn-lt"/>
            </a:endParaRPr>
          </a:p>
          <a:p>
            <a:r>
              <a:rPr lang="en-US" sz="2000" dirty="0">
                <a:latin typeface="+mn-lt"/>
              </a:rPr>
              <a:t>Azure Commercial Cloud (MAC)</a:t>
            </a:r>
          </a:p>
          <a:p>
            <a:pPr marL="342900" indent="-342900">
              <a:buFont typeface="Wingdings" panose="05000000000000000000" pitchFamily="2" charset="2"/>
              <a:buChar char="ü"/>
            </a:pPr>
            <a:r>
              <a:rPr lang="en-US" sz="2000" dirty="0">
                <a:latin typeface="+mn-lt"/>
              </a:rPr>
              <a:t>Good for public data stores and web applications</a:t>
            </a:r>
          </a:p>
          <a:p>
            <a:pPr marL="342900" indent="-342900">
              <a:buFont typeface="Wingdings" panose="05000000000000000000" pitchFamily="2" charset="2"/>
              <a:buChar char="ü"/>
            </a:pPr>
            <a:r>
              <a:rPr lang="en-US" sz="2000" dirty="0">
                <a:latin typeface="+mn-lt"/>
              </a:rPr>
              <a:t>Development and Test workloads</a:t>
            </a:r>
          </a:p>
          <a:p>
            <a:pPr marL="342900" indent="-342900">
              <a:buFont typeface="Wingdings" panose="05000000000000000000" pitchFamily="2" charset="2"/>
              <a:buChar char="ü"/>
            </a:pPr>
            <a:endParaRPr lang="en-US" sz="2000" dirty="0">
              <a:latin typeface="+mn-lt"/>
            </a:endParaRPr>
          </a:p>
          <a:p>
            <a:r>
              <a:rPr lang="en-US" sz="2000" dirty="0">
                <a:latin typeface="+mn-lt"/>
              </a:rPr>
              <a:t>Azure Government Cloud.  (MAG)</a:t>
            </a:r>
          </a:p>
          <a:p>
            <a:pPr marL="342900" lvl="0" indent="-342900">
              <a:buFont typeface="Wingdings" panose="05000000000000000000" pitchFamily="2" charset="2"/>
              <a:buChar char="ü"/>
            </a:pPr>
            <a:r>
              <a:rPr lang="en-US" sz="2000" dirty="0">
                <a:gradFill>
                  <a:gsLst>
                    <a:gs pos="1250">
                      <a:srgbClr val="00188F"/>
                    </a:gs>
                    <a:gs pos="99000">
                      <a:srgbClr val="00188F"/>
                    </a:gs>
                  </a:gsLst>
                  <a:lin ang="5400000" scaled="0"/>
                </a:gradFill>
                <a:latin typeface="+mn-lt"/>
              </a:rPr>
              <a:t>Good for secure regulated data stores and web applications</a:t>
            </a:r>
          </a:p>
          <a:p>
            <a:pPr marL="342900" lvl="0" indent="-342900">
              <a:buFont typeface="Wingdings" panose="05000000000000000000" pitchFamily="2" charset="2"/>
              <a:buChar char="ü"/>
            </a:pPr>
            <a:r>
              <a:rPr lang="en-US" sz="2000" dirty="0">
                <a:gradFill>
                  <a:gsLst>
                    <a:gs pos="1250">
                      <a:srgbClr val="00188F"/>
                    </a:gs>
                    <a:gs pos="99000">
                      <a:srgbClr val="00188F"/>
                    </a:gs>
                  </a:gsLst>
                  <a:lin ang="5400000" scaled="0"/>
                </a:gradFill>
                <a:latin typeface="+mn-lt"/>
              </a:rPr>
              <a:t>Production workloads</a:t>
            </a:r>
          </a:p>
          <a:p>
            <a:endParaRPr lang="en-US" dirty="0">
              <a:latin typeface="+mn-lt"/>
            </a:endParaRPr>
          </a:p>
        </p:txBody>
      </p:sp>
      <p:pic>
        <p:nvPicPr>
          <p:cNvPr id="4" name="Picture 3"/>
          <p:cNvPicPr>
            <a:picLocks noChangeAspect="1"/>
          </p:cNvPicPr>
          <p:nvPr/>
        </p:nvPicPr>
        <p:blipFill rotWithShape="1">
          <a:blip r:embed="rId2"/>
          <a:srcRect r="27068"/>
          <a:stretch/>
        </p:blipFill>
        <p:spPr>
          <a:xfrm>
            <a:off x="5989637" y="1135062"/>
            <a:ext cx="6019800" cy="5498412"/>
          </a:xfrm>
          <a:prstGeom prst="rect">
            <a:avLst/>
          </a:prstGeom>
        </p:spPr>
      </p:pic>
    </p:spTree>
    <p:extLst>
      <p:ext uri="{BB962C8B-B14F-4D97-AF65-F5344CB8AC3E}">
        <p14:creationId xmlns:p14="http://schemas.microsoft.com/office/powerpoint/2010/main" val="2133321500"/>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Active Directory Integration</a:t>
            </a:r>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265239" y="1058862"/>
            <a:ext cx="8989691" cy="5760720"/>
          </a:xfrm>
          <a:prstGeom prst="rect">
            <a:avLst/>
          </a:prstGeom>
        </p:spPr>
      </p:pic>
    </p:spTree>
    <p:extLst>
      <p:ext uri="{BB962C8B-B14F-4D97-AF65-F5344CB8AC3E}">
        <p14:creationId xmlns:p14="http://schemas.microsoft.com/office/powerpoint/2010/main" val="2306021684"/>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Configure AzureFoundation</a:t>
            </a:r>
          </a:p>
        </p:txBody>
      </p:sp>
    </p:spTree>
    <p:extLst>
      <p:ext uri="{BB962C8B-B14F-4D97-AF65-F5344CB8AC3E}">
        <p14:creationId xmlns:p14="http://schemas.microsoft.com/office/powerpoint/2010/main" val="4099950137"/>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Partners who will deploy the Patterns</a:t>
            </a:r>
          </a:p>
        </p:txBody>
      </p:sp>
      <p:sp>
        <p:nvSpPr>
          <p:cNvPr id="5" name="Text Placeholder 4"/>
          <p:cNvSpPr>
            <a:spLocks noGrp="1"/>
          </p:cNvSpPr>
          <p:nvPr>
            <p:ph type="body" sz="quarter" idx="10"/>
          </p:nvPr>
        </p:nvSpPr>
        <p:spPr>
          <a:xfrm>
            <a:off x="274638" y="1212850"/>
            <a:ext cx="11887200" cy="3816429"/>
          </a:xfrm>
        </p:spPr>
        <p:txBody>
          <a:bodyPr/>
          <a:lstStyle/>
          <a:p>
            <a:r>
              <a:rPr lang="en-US" dirty="0"/>
              <a:t>The list of partners who will deploy the AzureFoundation are listed in a tab on the AzureFoundation’s Metadata Directory.  </a:t>
            </a:r>
          </a:p>
          <a:p>
            <a:endParaRPr lang="en-US" dirty="0"/>
          </a:p>
          <a:p>
            <a:r>
              <a:rPr lang="en-US" sz="2000" dirty="0">
                <a:hlinkClick r:id="rId2"/>
              </a:rPr>
              <a:t>https://github.com/willstg/AzureFoundation/blob/master/Metadata/AF_ARM_AzureSystemRequirements_Working.xlsx</a:t>
            </a:r>
            <a:endParaRPr lang="en-US" sz="2000" dirty="0"/>
          </a:p>
          <a:p>
            <a:endParaRPr lang="en-US" dirty="0"/>
          </a:p>
        </p:txBody>
      </p:sp>
    </p:spTree>
    <p:extLst>
      <p:ext uri="{BB962C8B-B14F-4D97-AF65-F5344CB8AC3E}">
        <p14:creationId xmlns:p14="http://schemas.microsoft.com/office/powerpoint/2010/main" val="2197934336"/>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Introduction to the Spreadsheet</a:t>
            </a:r>
          </a:p>
        </p:txBody>
      </p:sp>
      <p:sp>
        <p:nvSpPr>
          <p:cNvPr id="5" name="Text Placeholder 4"/>
          <p:cNvSpPr>
            <a:spLocks noGrp="1"/>
          </p:cNvSpPr>
          <p:nvPr>
            <p:ph type="body" sz="quarter" idx="10"/>
          </p:nvPr>
        </p:nvSpPr>
        <p:spPr>
          <a:xfrm>
            <a:off x="274639" y="1212849"/>
            <a:ext cx="5486399" cy="2215991"/>
          </a:xfrm>
        </p:spPr>
        <p:txBody>
          <a:bodyPr/>
          <a:lstStyle/>
          <a:p>
            <a:pPr marL="571500" indent="-571500">
              <a:buFont typeface="Arial" panose="020B0604020202020204" pitchFamily="34" charset="0"/>
              <a:buChar char="•"/>
            </a:pPr>
            <a:r>
              <a:rPr lang="en-US" sz="2000" dirty="0"/>
              <a:t>Where:  SLG Azure SharePoint “</a:t>
            </a:r>
            <a:r>
              <a:rPr lang="en-US" sz="2000" dirty="0">
                <a:hlinkClick r:id="rId2"/>
              </a:rPr>
              <a:t>Foundation</a:t>
            </a:r>
            <a:r>
              <a:rPr lang="en-US" sz="2000" dirty="0"/>
              <a:t>”</a:t>
            </a:r>
          </a:p>
          <a:p>
            <a:pPr marL="571500" indent="-571500">
              <a:buFont typeface="Arial" panose="020B0604020202020204" pitchFamily="34" charset="0"/>
              <a:buChar char="•"/>
            </a:pPr>
            <a:r>
              <a:rPr lang="en-US" sz="2000" dirty="0"/>
              <a:t>Create a copy in your own customer directory</a:t>
            </a:r>
          </a:p>
          <a:p>
            <a:pPr marL="571500" indent="-571500">
              <a:buFont typeface="Arial" panose="020B0604020202020204" pitchFamily="34" charset="0"/>
              <a:buChar char="•"/>
            </a:pPr>
            <a:r>
              <a:rPr lang="en-US" sz="2000" dirty="0"/>
              <a:t>Workbooks in the Spreadsheet</a:t>
            </a:r>
          </a:p>
          <a:p>
            <a:pPr marL="571500" lvl="1" indent="-571500">
              <a:buFont typeface="Arial" panose="020B0604020202020204" pitchFamily="34" charset="0"/>
              <a:buChar char="•"/>
            </a:pPr>
            <a:endParaRPr lang="en-US" dirty="0"/>
          </a:p>
        </p:txBody>
      </p:sp>
      <p:sp>
        <p:nvSpPr>
          <p:cNvPr id="6" name="Text Placeholder 5"/>
          <p:cNvSpPr>
            <a:spLocks noGrp="1"/>
          </p:cNvSpPr>
          <p:nvPr>
            <p:ph type="body" sz="quarter" idx="11"/>
          </p:nvPr>
        </p:nvSpPr>
        <p:spPr>
          <a:xfrm>
            <a:off x="6675439" y="1212849"/>
            <a:ext cx="5486399" cy="5478423"/>
          </a:xfrm>
        </p:spPr>
        <p:txBody>
          <a:bodyPr/>
          <a:lstStyle/>
          <a:p>
            <a:pPr marL="571500" lvl="1" indent="-571500">
              <a:buFont typeface="Arial" panose="020B0604020202020204" pitchFamily="34" charset="0"/>
              <a:buChar char="•"/>
            </a:pPr>
            <a:r>
              <a:rPr lang="en-US" dirty="0">
                <a:gradFill>
                  <a:gsLst>
                    <a:gs pos="1250">
                      <a:schemeClr val="tx2"/>
                    </a:gs>
                    <a:gs pos="99000">
                      <a:schemeClr val="tx2"/>
                    </a:gs>
                  </a:gsLst>
                  <a:lin ang="5400000" scaled="0"/>
                </a:gradFill>
                <a:latin typeface="+mj-lt"/>
              </a:rPr>
              <a:t>Pricing Template</a:t>
            </a:r>
          </a:p>
          <a:p>
            <a:pPr marL="571500" lvl="1" indent="-571500">
              <a:buFont typeface="Arial" panose="020B0604020202020204" pitchFamily="34" charset="0"/>
              <a:buChar char="•"/>
            </a:pPr>
            <a:r>
              <a:rPr lang="en-US" dirty="0">
                <a:gradFill>
                  <a:gsLst>
                    <a:gs pos="1250">
                      <a:schemeClr val="tx2"/>
                    </a:gs>
                    <a:gs pos="99000">
                      <a:schemeClr val="tx2"/>
                    </a:gs>
                  </a:gsLst>
                  <a:lin ang="5400000" scaled="0"/>
                </a:gradFill>
                <a:latin typeface="+mj-lt"/>
              </a:rPr>
              <a:t>Enterprise Enrollment Setup Notes</a:t>
            </a:r>
          </a:p>
          <a:p>
            <a:pPr marL="571500" lvl="1" indent="-571500">
              <a:buFont typeface="Arial" panose="020B0604020202020204" pitchFamily="34" charset="0"/>
              <a:buChar char="•"/>
            </a:pPr>
            <a:r>
              <a:rPr lang="en-US" dirty="0">
                <a:gradFill>
                  <a:gsLst>
                    <a:gs pos="1250">
                      <a:schemeClr val="tx2"/>
                    </a:gs>
                    <a:gs pos="99000">
                      <a:schemeClr val="tx2"/>
                    </a:gs>
                  </a:gsLst>
                  <a:lin ang="5400000" scaled="0"/>
                </a:gradFill>
                <a:latin typeface="+mj-lt"/>
              </a:rPr>
              <a:t>Departments to Configure</a:t>
            </a:r>
          </a:p>
          <a:p>
            <a:pPr marL="571500" lvl="1" indent="-571500">
              <a:buFont typeface="Arial" panose="020B0604020202020204" pitchFamily="34" charset="0"/>
              <a:buChar char="•"/>
            </a:pPr>
            <a:r>
              <a:rPr lang="en-US" dirty="0">
                <a:gradFill>
                  <a:gsLst>
                    <a:gs pos="1250">
                      <a:schemeClr val="tx2"/>
                    </a:gs>
                    <a:gs pos="99000">
                      <a:schemeClr val="tx2"/>
                    </a:gs>
                  </a:gsLst>
                  <a:lin ang="5400000" scaled="0"/>
                </a:gradFill>
                <a:latin typeface="+mj-lt"/>
              </a:rPr>
              <a:t>Subscriptions To Create</a:t>
            </a:r>
          </a:p>
          <a:p>
            <a:pPr marL="571500" lvl="1" indent="-571500">
              <a:buFont typeface="Arial" panose="020B0604020202020204" pitchFamily="34" charset="0"/>
              <a:buChar char="•"/>
            </a:pPr>
            <a:r>
              <a:rPr lang="en-US" dirty="0">
                <a:gradFill>
                  <a:gsLst>
                    <a:gs pos="1250">
                      <a:schemeClr val="tx2"/>
                    </a:gs>
                    <a:gs pos="99000">
                      <a:schemeClr val="tx2"/>
                    </a:gs>
                  </a:gsLst>
                  <a:lin ang="5400000" scaled="0"/>
                </a:gradFill>
                <a:latin typeface="+mj-lt"/>
              </a:rPr>
              <a:t>Locations where workloads will be deployed</a:t>
            </a:r>
          </a:p>
          <a:p>
            <a:pPr marL="571500" lvl="1" indent="-571500">
              <a:buFont typeface="Arial" panose="020B0604020202020204" pitchFamily="34" charset="0"/>
              <a:buChar char="•"/>
            </a:pPr>
            <a:r>
              <a:rPr lang="en-US" dirty="0">
                <a:gradFill>
                  <a:gsLst>
                    <a:gs pos="1250">
                      <a:schemeClr val="tx2"/>
                    </a:gs>
                    <a:gs pos="99000">
                      <a:schemeClr val="tx2"/>
                    </a:gs>
                  </a:gsLst>
                  <a:lin ang="5400000" scaled="0"/>
                </a:gradFill>
                <a:latin typeface="+mj-lt"/>
              </a:rPr>
              <a:t>VNET Pattern based on Class B</a:t>
            </a:r>
          </a:p>
          <a:p>
            <a:pPr marL="571500" lvl="1" indent="-571500">
              <a:buFont typeface="Arial" panose="020B0604020202020204" pitchFamily="34" charset="0"/>
              <a:buChar char="•"/>
            </a:pPr>
            <a:r>
              <a:rPr lang="en-US" dirty="0">
                <a:gradFill>
                  <a:gsLst>
                    <a:gs pos="1250">
                      <a:schemeClr val="tx2"/>
                    </a:gs>
                    <a:gs pos="99000">
                      <a:schemeClr val="tx2"/>
                    </a:gs>
                  </a:gsLst>
                  <a:lin ang="5400000" scaled="0"/>
                </a:gradFill>
                <a:latin typeface="+mj-lt"/>
              </a:rPr>
              <a:t>Subnet Pattern</a:t>
            </a:r>
          </a:p>
          <a:p>
            <a:pPr marL="571500" lvl="1" indent="-571500">
              <a:buFont typeface="Arial" panose="020B0604020202020204" pitchFamily="34" charset="0"/>
              <a:buChar char="•"/>
            </a:pPr>
            <a:r>
              <a:rPr lang="en-US" dirty="0">
                <a:gradFill>
                  <a:gsLst>
                    <a:gs pos="1250">
                      <a:schemeClr val="tx2"/>
                    </a:gs>
                    <a:gs pos="99000">
                      <a:schemeClr val="tx2"/>
                    </a:gs>
                  </a:gsLst>
                  <a:lin ang="5400000" scaled="0"/>
                </a:gradFill>
                <a:latin typeface="+mj-lt"/>
              </a:rPr>
              <a:t>Local Network Definition (Routing Table)</a:t>
            </a:r>
          </a:p>
          <a:p>
            <a:pPr marL="571500" lvl="1" indent="-571500">
              <a:buFont typeface="Arial" panose="020B0604020202020204" pitchFamily="34" charset="0"/>
              <a:buChar char="•"/>
            </a:pPr>
            <a:r>
              <a:rPr lang="en-US" dirty="0">
                <a:gradFill>
                  <a:gsLst>
                    <a:gs pos="1250">
                      <a:schemeClr val="tx2"/>
                    </a:gs>
                    <a:gs pos="99000">
                      <a:schemeClr val="tx2"/>
                    </a:gs>
                  </a:gsLst>
                  <a:lin ang="5400000" scaled="0"/>
                </a:gradFill>
                <a:latin typeface="+mj-lt"/>
              </a:rPr>
              <a:t>Network Security Groups</a:t>
            </a:r>
          </a:p>
          <a:p>
            <a:pPr marL="571500" lvl="1" indent="-571500">
              <a:buFont typeface="Arial" panose="020B0604020202020204" pitchFamily="34" charset="0"/>
              <a:buChar char="•"/>
            </a:pPr>
            <a:r>
              <a:rPr lang="en-US" dirty="0">
                <a:gradFill>
                  <a:gsLst>
                    <a:gs pos="1250">
                      <a:schemeClr val="tx2"/>
                    </a:gs>
                    <a:gs pos="99000">
                      <a:schemeClr val="tx2"/>
                    </a:gs>
                  </a:gsLst>
                  <a:lin ang="5400000" scaled="0"/>
                </a:gradFill>
                <a:latin typeface="+mj-lt"/>
              </a:rPr>
              <a:t>Network Security Rules</a:t>
            </a:r>
          </a:p>
          <a:p>
            <a:pPr marL="571500" lvl="1" indent="-571500">
              <a:buFont typeface="Arial" panose="020B0604020202020204" pitchFamily="34" charset="0"/>
              <a:buChar char="•"/>
            </a:pPr>
            <a:r>
              <a:rPr lang="en-US" dirty="0">
                <a:gradFill>
                  <a:gsLst>
                    <a:gs pos="1250">
                      <a:schemeClr val="tx2"/>
                    </a:gs>
                    <a:gs pos="99000">
                      <a:schemeClr val="tx2"/>
                    </a:gs>
                  </a:gsLst>
                  <a:lin ang="5400000" scaled="0"/>
                </a:gradFill>
                <a:latin typeface="+mj-lt"/>
              </a:rPr>
              <a:t>User Defined Routes</a:t>
            </a:r>
          </a:p>
          <a:p>
            <a:pPr marL="571500" lvl="1" indent="-571500">
              <a:buFont typeface="Arial" panose="020B0604020202020204" pitchFamily="34" charset="0"/>
              <a:buChar char="•"/>
            </a:pPr>
            <a:r>
              <a:rPr lang="en-US" dirty="0">
                <a:gradFill>
                  <a:gsLst>
                    <a:gs pos="1250">
                      <a:schemeClr val="tx2"/>
                    </a:gs>
                    <a:gs pos="99000">
                      <a:schemeClr val="tx2"/>
                    </a:gs>
                  </a:gsLst>
                  <a:lin ang="5400000" scaled="0"/>
                </a:gradFill>
                <a:latin typeface="+mj-lt"/>
              </a:rPr>
              <a:t>Storage Accounts</a:t>
            </a:r>
          </a:p>
          <a:p>
            <a:pPr marL="571500" lvl="1" indent="-571500">
              <a:buFont typeface="Arial" panose="020B0604020202020204" pitchFamily="34" charset="0"/>
              <a:buChar char="•"/>
            </a:pPr>
            <a:r>
              <a:rPr lang="en-US" dirty="0">
                <a:gradFill>
                  <a:gsLst>
                    <a:gs pos="1250">
                      <a:schemeClr val="tx2"/>
                    </a:gs>
                    <a:gs pos="99000">
                      <a:schemeClr val="tx2"/>
                    </a:gs>
                  </a:gsLst>
                  <a:lin ang="5400000" scaled="0"/>
                </a:gradFill>
                <a:latin typeface="+mj-lt"/>
              </a:rPr>
              <a:t>Users</a:t>
            </a:r>
          </a:p>
          <a:p>
            <a:pPr marL="571500" lvl="1" indent="-571500">
              <a:buFont typeface="Arial" panose="020B0604020202020204" pitchFamily="34" charset="0"/>
              <a:buChar char="•"/>
            </a:pPr>
            <a:r>
              <a:rPr lang="en-US" dirty="0">
                <a:gradFill>
                  <a:gsLst>
                    <a:gs pos="1250">
                      <a:schemeClr val="tx2"/>
                    </a:gs>
                    <a:gs pos="99000">
                      <a:schemeClr val="tx2"/>
                    </a:gs>
                  </a:gsLst>
                  <a:lin ang="5400000" scaled="0"/>
                </a:gradFill>
                <a:latin typeface="+mj-lt"/>
              </a:rPr>
              <a:t>Server Build Sheets</a:t>
            </a:r>
          </a:p>
          <a:p>
            <a:pPr marL="571500" lvl="1" indent="-571500">
              <a:buFont typeface="Arial" panose="020B0604020202020204" pitchFamily="34" charset="0"/>
              <a:buChar char="•"/>
            </a:pPr>
            <a:r>
              <a:rPr lang="en-US" dirty="0">
                <a:gradFill>
                  <a:gsLst>
                    <a:gs pos="1250">
                      <a:schemeClr val="tx2"/>
                    </a:gs>
                    <a:gs pos="99000">
                      <a:schemeClr val="tx2"/>
                    </a:gs>
                  </a:gsLst>
                  <a:lin ang="5400000" scaled="0"/>
                </a:gradFill>
                <a:latin typeface="+mj-lt"/>
              </a:rPr>
              <a:t>Azure Specs</a:t>
            </a:r>
          </a:p>
        </p:txBody>
      </p:sp>
    </p:spTree>
    <p:extLst>
      <p:ext uri="{BB962C8B-B14F-4D97-AF65-F5344CB8AC3E}">
        <p14:creationId xmlns:p14="http://schemas.microsoft.com/office/powerpoint/2010/main" val="3497677698"/>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Setup Notes</a:t>
            </a:r>
          </a:p>
        </p:txBody>
      </p:sp>
      <p:sp>
        <p:nvSpPr>
          <p:cNvPr id="3" name="Text Placeholder 2"/>
          <p:cNvSpPr>
            <a:spLocks noGrp="1"/>
          </p:cNvSpPr>
          <p:nvPr>
            <p:ph type="body" sz="quarter" idx="10"/>
          </p:nvPr>
        </p:nvSpPr>
        <p:spPr>
          <a:xfrm>
            <a:off x="274639" y="1212849"/>
            <a:ext cx="5486399" cy="5509200"/>
          </a:xfrm>
        </p:spPr>
        <p:txBody>
          <a:bodyPr/>
          <a:lstStyle/>
          <a:p>
            <a:r>
              <a:rPr lang="en-US" sz="2000" dirty="0"/>
              <a:t>The EA Portal and Account Portal have a Read Only API, which prevent us from writing automation to deploy “Departments”, “Account” and “Subscriptions”.  “click, click, click” interface.</a:t>
            </a:r>
          </a:p>
          <a:p>
            <a:r>
              <a:rPr lang="en-US" sz="2000" dirty="0"/>
              <a:t>Naming conventions are formulas that help the customer with a proposed naming convention or work with the customers to modify the formulas to match the enterprise naming conventions.  This is a template, it can be modified.  </a:t>
            </a:r>
          </a:p>
          <a:p>
            <a:r>
              <a:rPr lang="en-US" sz="2000" dirty="0"/>
              <a:t>Note:  When the network team offers to design the IP addresses, the foundation pattern is now an example and all the work needs to be reproduced and the AzureFoundation isn’t valid anymore.</a:t>
            </a:r>
          </a:p>
          <a:p>
            <a:endParaRPr lang="en-US" sz="2000" dirty="0"/>
          </a:p>
          <a:p>
            <a:endParaRPr lang="en-US" sz="2000" dirty="0"/>
          </a:p>
        </p:txBody>
      </p:sp>
      <p:pic>
        <p:nvPicPr>
          <p:cNvPr id="5" name="Picture 4"/>
          <p:cNvPicPr>
            <a:picLocks noChangeAspect="1"/>
          </p:cNvPicPr>
          <p:nvPr/>
        </p:nvPicPr>
        <p:blipFill>
          <a:blip r:embed="rId2"/>
          <a:stretch>
            <a:fillRect/>
          </a:stretch>
        </p:blipFill>
        <p:spPr>
          <a:xfrm>
            <a:off x="7757641" y="0"/>
            <a:ext cx="4659429" cy="6994525"/>
          </a:xfrm>
          <a:prstGeom prst="rect">
            <a:avLst/>
          </a:prstGeom>
        </p:spPr>
      </p:pic>
    </p:spTree>
    <p:extLst>
      <p:ext uri="{BB962C8B-B14F-4D97-AF65-F5344CB8AC3E}">
        <p14:creationId xmlns:p14="http://schemas.microsoft.com/office/powerpoint/2010/main" val="618449089"/>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p:cNvPicPr>
            <a:picLocks noGrp="1" noChangeAspect="1"/>
          </p:cNvPicPr>
          <p:nvPr>
            <p:ph type="pic" sz="quarter" idx="10"/>
          </p:nvPr>
        </p:nvPicPr>
        <p:blipFill>
          <a:blip r:embed="rId3" cstate="screen">
            <a:extLst>
              <a:ext uri="{28A0092B-C50C-407E-A947-70E740481C1C}">
                <a14:useLocalDpi xmlns:a14="http://schemas.microsoft.com/office/drawing/2010/main"/>
              </a:ext>
            </a:extLst>
          </a:blip>
          <a:srcRect/>
          <a:stretch>
            <a:fillRect/>
          </a:stretch>
        </p:blipFill>
        <p:spPr/>
      </p:pic>
      <p:sp>
        <p:nvSpPr>
          <p:cNvPr id="6" name="Rectangle 5"/>
          <p:cNvSpPr/>
          <p:nvPr/>
        </p:nvSpPr>
        <p:spPr>
          <a:xfrm>
            <a:off x="198437" y="296862"/>
            <a:ext cx="5562600" cy="317009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Azure Value Proposition</a:t>
            </a:r>
            <a:br>
              <a:rPr lang="en-US" sz="2000" dirty="0">
                <a:latin typeface="Arial" panose="020B0604020202020204" pitchFamily="34" charset="0"/>
                <a:cs typeface="Arial" panose="020B0604020202020204" pitchFamily="34" charset="0"/>
              </a:rPr>
            </a:br>
            <a:r>
              <a:rPr lang="en-US" sz="2000" dirty="0">
                <a:latin typeface="Arial" panose="020B0604020202020204" pitchFamily="34" charset="0"/>
                <a:cs typeface="Arial" panose="020B0604020202020204" pitchFamily="34" charset="0"/>
              </a:rPr>
              <a:t>Prerequisites</a:t>
            </a:r>
            <a:br>
              <a:rPr lang="en-US" sz="2000" dirty="0">
                <a:latin typeface="Arial" panose="020B0604020202020204" pitchFamily="34" charset="0"/>
                <a:cs typeface="Arial" panose="020B0604020202020204" pitchFamily="34" charset="0"/>
              </a:rPr>
            </a:br>
            <a:r>
              <a:rPr lang="en-US" sz="2000" dirty="0">
                <a:latin typeface="Arial" panose="020B0604020202020204" pitchFamily="34" charset="0"/>
                <a:cs typeface="Arial" panose="020B0604020202020204" pitchFamily="34" charset="0"/>
              </a:rPr>
              <a:t>Common Missteps with new Enrollments</a:t>
            </a:r>
            <a:br>
              <a:rPr lang="en-US" sz="2000" dirty="0">
                <a:latin typeface="Arial" panose="020B0604020202020204" pitchFamily="34" charset="0"/>
                <a:cs typeface="Arial" panose="020B0604020202020204" pitchFamily="34" charset="0"/>
              </a:rPr>
            </a:br>
            <a:r>
              <a:rPr lang="en-US" sz="2000" dirty="0">
                <a:latin typeface="Arial" panose="020B0604020202020204" pitchFamily="34" charset="0"/>
                <a:cs typeface="Arial" panose="020B0604020202020204" pitchFamily="34" charset="0"/>
              </a:rPr>
              <a:t>Security </a:t>
            </a:r>
            <a:br>
              <a:rPr lang="en-US" sz="2000" dirty="0">
                <a:latin typeface="Arial" panose="020B0604020202020204" pitchFamily="34" charset="0"/>
                <a:cs typeface="Arial" panose="020B0604020202020204" pitchFamily="34" charset="0"/>
              </a:rPr>
            </a:br>
            <a:r>
              <a:rPr lang="en-US" sz="2000" dirty="0">
                <a:latin typeface="Arial" panose="020B0604020202020204" pitchFamily="34" charset="0"/>
                <a:cs typeface="Arial" panose="020B0604020202020204" pitchFamily="34" charset="0"/>
              </a:rPr>
              <a:t>Architecture Overview</a:t>
            </a:r>
            <a:br>
              <a:rPr lang="en-US" sz="2000" dirty="0">
                <a:latin typeface="Arial" panose="020B0604020202020204" pitchFamily="34" charset="0"/>
                <a:cs typeface="Arial" panose="020B0604020202020204" pitchFamily="34" charset="0"/>
              </a:rPr>
            </a:br>
            <a:r>
              <a:rPr lang="en-US" sz="2000" dirty="0">
                <a:latin typeface="Arial" panose="020B0604020202020204" pitchFamily="34" charset="0"/>
                <a:cs typeface="Arial" panose="020B0604020202020204" pitchFamily="34" charset="0"/>
              </a:rPr>
              <a:t>Enrollment Pattern</a:t>
            </a:r>
            <a:br>
              <a:rPr lang="en-US" sz="2000" dirty="0">
                <a:latin typeface="Arial" panose="020B0604020202020204" pitchFamily="34" charset="0"/>
                <a:cs typeface="Arial" panose="020B0604020202020204" pitchFamily="34" charset="0"/>
              </a:rPr>
            </a:br>
            <a:r>
              <a:rPr lang="en-US" sz="2000" dirty="0">
                <a:latin typeface="Arial" panose="020B0604020202020204" pitchFamily="34" charset="0"/>
                <a:cs typeface="Arial" panose="020B0604020202020204" pitchFamily="34" charset="0"/>
              </a:rPr>
              <a:t>Network Pattern</a:t>
            </a:r>
            <a:br>
              <a:rPr lang="en-US" sz="2000" dirty="0">
                <a:latin typeface="Arial" panose="020B0604020202020204" pitchFamily="34" charset="0"/>
                <a:cs typeface="Arial" panose="020B0604020202020204" pitchFamily="34" charset="0"/>
              </a:rPr>
            </a:br>
            <a:r>
              <a:rPr lang="en-US" sz="2000" dirty="0">
                <a:latin typeface="Arial" panose="020B0604020202020204" pitchFamily="34" charset="0"/>
                <a:cs typeface="Arial" panose="020B0604020202020204" pitchFamily="34" charset="0"/>
              </a:rPr>
              <a:t>Security Pattern</a:t>
            </a:r>
            <a:br>
              <a:rPr lang="en-US" sz="2000" dirty="0">
                <a:latin typeface="Arial" panose="020B0604020202020204" pitchFamily="34" charset="0"/>
                <a:cs typeface="Arial" panose="020B0604020202020204" pitchFamily="34" charset="0"/>
              </a:rPr>
            </a:br>
            <a:r>
              <a:rPr lang="en-US" sz="2000" dirty="0">
                <a:latin typeface="Arial" panose="020B0604020202020204" pitchFamily="34" charset="0"/>
                <a:cs typeface="Arial" panose="020B0604020202020204" pitchFamily="34" charset="0"/>
              </a:rPr>
              <a:t>Configuration Details</a:t>
            </a:r>
            <a:br>
              <a:rPr lang="en-US" sz="2000" dirty="0"/>
            </a:br>
            <a:endParaRPr lang="en-US" sz="2000" dirty="0"/>
          </a:p>
        </p:txBody>
      </p:sp>
    </p:spTree>
    <p:extLst>
      <p:ext uri="{BB962C8B-B14F-4D97-AF65-F5344CB8AC3E}">
        <p14:creationId xmlns:p14="http://schemas.microsoft.com/office/powerpoint/2010/main" val="3800820973"/>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VNET Design </a:t>
            </a:r>
          </a:p>
        </p:txBody>
      </p:sp>
      <p:sp>
        <p:nvSpPr>
          <p:cNvPr id="3" name="Text Placeholder 2"/>
          <p:cNvSpPr>
            <a:spLocks noGrp="1"/>
          </p:cNvSpPr>
          <p:nvPr>
            <p:ph type="body" sz="quarter" idx="10"/>
          </p:nvPr>
        </p:nvSpPr>
        <p:spPr>
          <a:xfrm>
            <a:off x="274639" y="1212849"/>
            <a:ext cx="5486399" cy="4585871"/>
          </a:xfrm>
        </p:spPr>
        <p:txBody>
          <a:bodyPr/>
          <a:lstStyle/>
          <a:p>
            <a:r>
              <a:rPr lang="en-US" sz="2000" dirty="0"/>
              <a:t>RFC 1918 IPv4 addresses</a:t>
            </a:r>
          </a:p>
          <a:p>
            <a:r>
              <a:rPr lang="en-US" sz="2000" dirty="0"/>
              <a:t>10.0.0.0/16 or </a:t>
            </a:r>
          </a:p>
          <a:p>
            <a:r>
              <a:rPr lang="en-US" sz="2000" dirty="0"/>
              <a:t>172.16.0.0/16</a:t>
            </a:r>
          </a:p>
          <a:p>
            <a:r>
              <a:rPr lang="en-US" sz="2000" dirty="0"/>
              <a:t>Goal:  Avoid Conflict</a:t>
            </a:r>
          </a:p>
          <a:p>
            <a:r>
              <a:rPr lang="en-US" sz="2000" dirty="0"/>
              <a:t>Typical response:  “we are only putting a few things in Azure why do I need 65,000+ hosts?”</a:t>
            </a:r>
          </a:p>
          <a:p>
            <a:r>
              <a:rPr lang="en-US" sz="2000" dirty="0"/>
              <a:t>The pattern gives up to four Azure locations a highly available georedundant secure network layout for most workloads.</a:t>
            </a:r>
          </a:p>
          <a:p>
            <a:r>
              <a:rPr lang="en-US" sz="2000" dirty="0"/>
              <a:t>This pattern requires only column M and N need to be modified.</a:t>
            </a:r>
          </a:p>
          <a:p>
            <a:endParaRPr lang="en-US" sz="2000" dirty="0"/>
          </a:p>
        </p:txBody>
      </p:sp>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874282" y="1516062"/>
            <a:ext cx="6283066" cy="4188710"/>
          </a:xfrm>
          <a:prstGeom prst="rect">
            <a:avLst/>
          </a:prstGeom>
        </p:spPr>
      </p:pic>
    </p:spTree>
    <p:extLst>
      <p:ext uri="{BB962C8B-B14F-4D97-AF65-F5344CB8AC3E}">
        <p14:creationId xmlns:p14="http://schemas.microsoft.com/office/powerpoint/2010/main" val="1095348870"/>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Server Build Sheets	</a:t>
            </a:r>
          </a:p>
        </p:txBody>
      </p:sp>
      <p:sp>
        <p:nvSpPr>
          <p:cNvPr id="3" name="Text Placeholder 2"/>
          <p:cNvSpPr>
            <a:spLocks noGrp="1"/>
          </p:cNvSpPr>
          <p:nvPr>
            <p:ph type="body" sz="quarter" idx="10"/>
          </p:nvPr>
        </p:nvSpPr>
        <p:spPr>
          <a:xfrm>
            <a:off x="274639" y="1212849"/>
            <a:ext cx="5486399" cy="4739759"/>
          </a:xfrm>
        </p:spPr>
        <p:txBody>
          <a:bodyPr/>
          <a:lstStyle/>
          <a:p>
            <a:pPr marL="342900" indent="-342900">
              <a:buFont typeface="Arial" panose="020B0604020202020204" pitchFamily="34" charset="0"/>
              <a:buChar char="•"/>
            </a:pPr>
            <a:r>
              <a:rPr lang="en-US" sz="2000" dirty="0"/>
              <a:t>Patterns are modelled in a spreadsheet giving a safe level of abstraction.</a:t>
            </a:r>
          </a:p>
          <a:p>
            <a:pPr marL="342900" indent="-342900">
              <a:buFont typeface="Arial" panose="020B0604020202020204" pitchFamily="34" charset="0"/>
              <a:buChar char="•"/>
            </a:pPr>
            <a:r>
              <a:rPr lang="en-US" sz="2000" dirty="0"/>
              <a:t>Common Workloads</a:t>
            </a:r>
          </a:p>
          <a:p>
            <a:pPr marL="574675" lvl="2" indent="-342900">
              <a:buFont typeface="Arial" panose="020B0604020202020204" pitchFamily="34" charset="0"/>
              <a:buChar char="•"/>
            </a:pPr>
            <a:r>
              <a:rPr lang="en-US" dirty="0"/>
              <a:t>Identity Pattern (7 Servers)</a:t>
            </a:r>
          </a:p>
          <a:p>
            <a:pPr marL="574675" lvl="2" indent="-342900">
              <a:buFont typeface="Arial" panose="020B0604020202020204" pitchFamily="34" charset="0"/>
              <a:buChar char="•"/>
            </a:pPr>
            <a:r>
              <a:rPr lang="en-US" dirty="0"/>
              <a:t>SharePoint Pattern (11 Servers)</a:t>
            </a:r>
          </a:p>
          <a:p>
            <a:pPr marL="574675" lvl="2" indent="-342900">
              <a:buFont typeface="Arial" panose="020B0604020202020204" pitchFamily="34" charset="0"/>
              <a:buChar char="•"/>
            </a:pPr>
            <a:r>
              <a:rPr lang="en-US" dirty="0"/>
              <a:t>SQL Server Pattern (3 Servers)</a:t>
            </a:r>
          </a:p>
          <a:p>
            <a:pPr marL="342900" indent="-342900">
              <a:buFont typeface="Arial" panose="020B0604020202020204" pitchFamily="34" charset="0"/>
              <a:buChar char="•"/>
            </a:pPr>
            <a:r>
              <a:rPr lang="en-US" sz="2000" dirty="0"/>
              <a:t>Naming Conventions are formulas</a:t>
            </a:r>
          </a:p>
          <a:p>
            <a:pPr marL="342900" indent="-342900">
              <a:buFont typeface="Arial" panose="020B0604020202020204" pitchFamily="34" charset="0"/>
              <a:buChar char="•"/>
            </a:pPr>
            <a:r>
              <a:rPr lang="en-US" sz="2000" dirty="0"/>
              <a:t>This is not a battle worth fighting, the goal of a good name is to be unique and informative.</a:t>
            </a:r>
          </a:p>
          <a:p>
            <a:pPr marL="342900" indent="-342900">
              <a:buFont typeface="Arial" panose="020B0604020202020204" pitchFamily="34" charset="0"/>
              <a:buChar char="•"/>
            </a:pPr>
            <a:r>
              <a:rPr lang="en-US" sz="2000" dirty="0"/>
              <a:t>Ask to validate the naming convention, use ours or yours.</a:t>
            </a:r>
          </a:p>
          <a:p>
            <a:pPr marL="342900" indent="-342900">
              <a:buFont typeface="Arial" panose="020B0604020202020204" pitchFamily="34" charset="0"/>
              <a:buChar char="•"/>
            </a:pPr>
            <a:r>
              <a:rPr lang="en-US" sz="2000" dirty="0"/>
              <a:t>The entries will feed your pricing template.</a:t>
            </a:r>
          </a:p>
        </p:txBody>
      </p:sp>
      <p:pic>
        <p:nvPicPr>
          <p:cNvPr id="6" name="Picture 5"/>
          <p:cNvPicPr>
            <a:picLocks noChangeAspect="1"/>
          </p:cNvPicPr>
          <p:nvPr/>
        </p:nvPicPr>
        <p:blipFill>
          <a:blip r:embed="rId2"/>
          <a:stretch>
            <a:fillRect/>
          </a:stretch>
        </p:blipFill>
        <p:spPr>
          <a:xfrm>
            <a:off x="7742237" y="-29453"/>
            <a:ext cx="4659429" cy="6994525"/>
          </a:xfrm>
          <a:prstGeom prst="rect">
            <a:avLst/>
          </a:prstGeom>
        </p:spPr>
      </p:pic>
    </p:spTree>
    <p:extLst>
      <p:ext uri="{BB962C8B-B14F-4D97-AF65-F5344CB8AC3E}">
        <p14:creationId xmlns:p14="http://schemas.microsoft.com/office/powerpoint/2010/main" val="2369463836"/>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Implement the spreadsheet</a:t>
            </a:r>
          </a:p>
        </p:txBody>
      </p:sp>
    </p:spTree>
    <p:extLst>
      <p:ext uri="{BB962C8B-B14F-4D97-AF65-F5344CB8AC3E}">
        <p14:creationId xmlns:p14="http://schemas.microsoft.com/office/powerpoint/2010/main" val="3664841333"/>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Get a partner!</a:t>
            </a:r>
          </a:p>
        </p:txBody>
      </p:sp>
      <p:sp>
        <p:nvSpPr>
          <p:cNvPr id="4" name="Text Placeholder 3"/>
          <p:cNvSpPr>
            <a:spLocks noGrp="1"/>
          </p:cNvSpPr>
          <p:nvPr>
            <p:ph type="body" sz="quarter" idx="10"/>
          </p:nvPr>
        </p:nvSpPr>
        <p:spPr>
          <a:xfrm>
            <a:off x="274638" y="1212850"/>
            <a:ext cx="3657599" cy="5262979"/>
          </a:xfrm>
        </p:spPr>
        <p:txBody>
          <a:bodyPr/>
          <a:lstStyle/>
          <a:p>
            <a:pPr marL="342900" indent="-342900">
              <a:buFont typeface="Arial" panose="020B0604020202020204" pitchFamily="34" charset="0"/>
              <a:buChar char="•"/>
            </a:pPr>
            <a:r>
              <a:rPr lang="en-US" sz="2000" dirty="0"/>
              <a:t>Microsoft Premier “Azure Faststart”</a:t>
            </a:r>
          </a:p>
          <a:p>
            <a:pPr marL="342900" indent="-342900">
              <a:buFont typeface="Arial" panose="020B0604020202020204" pitchFamily="34" charset="0"/>
              <a:buChar char="•"/>
            </a:pPr>
            <a:r>
              <a:rPr lang="en-US" sz="2000" dirty="0"/>
              <a:t>Catapult “Cloud Foundation”</a:t>
            </a:r>
          </a:p>
          <a:p>
            <a:pPr marL="342900" indent="-342900">
              <a:buFont typeface="Arial" panose="020B0604020202020204" pitchFamily="34" charset="0"/>
              <a:buChar char="•"/>
            </a:pPr>
            <a:r>
              <a:rPr lang="en-US" sz="2000" dirty="0"/>
              <a:t>Planet “Cloud Foundation”</a:t>
            </a:r>
          </a:p>
          <a:p>
            <a:pPr marL="342900" indent="-342900">
              <a:buFont typeface="Arial" panose="020B0604020202020204" pitchFamily="34" charset="0"/>
              <a:buChar char="•"/>
            </a:pPr>
            <a:r>
              <a:rPr lang="en-US" sz="2000" dirty="0"/>
              <a:t>Do you have a partner already?</a:t>
            </a:r>
            <a:endParaRPr lang="en-US" sz="2000" dirty="0">
              <a:hlinkClick r:id="rId2"/>
            </a:endParaRPr>
          </a:p>
          <a:p>
            <a:pPr marL="342900" indent="-342900">
              <a:buFont typeface="Arial" panose="020B0604020202020204" pitchFamily="34" charset="0"/>
              <a:buChar char="•"/>
            </a:pPr>
            <a:r>
              <a:rPr lang="en-US" sz="2000" dirty="0">
                <a:hlinkClick r:id="rId2"/>
              </a:rPr>
              <a:t>Standard SOW</a:t>
            </a:r>
            <a:r>
              <a:rPr lang="en-US" sz="2000" dirty="0"/>
              <a:t> </a:t>
            </a:r>
          </a:p>
          <a:p>
            <a:pPr marL="342900" indent="-342900">
              <a:buFont typeface="Arial" panose="020B0604020202020204" pitchFamily="34" charset="0"/>
              <a:buChar char="•"/>
            </a:pPr>
            <a:r>
              <a:rPr lang="en-US" sz="2000" dirty="0">
                <a:hlinkClick r:id="rId3"/>
              </a:rPr>
              <a:t>AzureFoundation GitHub Repository </a:t>
            </a:r>
            <a:r>
              <a:rPr lang="en-US" sz="2000" dirty="0"/>
              <a:t>for example templates that work in the Microsoft Azure Government (MAG) community cloud</a:t>
            </a:r>
          </a:p>
          <a:p>
            <a:pPr marL="342900" indent="-342900">
              <a:buFont typeface="Arial" panose="020B0604020202020204" pitchFamily="34" charset="0"/>
              <a:buChar char="•"/>
            </a:pPr>
            <a:r>
              <a:rPr lang="en-US" sz="2000" dirty="0"/>
              <a:t>Additional workloads are available to snap into Foundation.</a:t>
            </a:r>
          </a:p>
        </p:txBody>
      </p:sp>
      <p:pic>
        <p:nvPicPr>
          <p:cNvPr id="2" name="Picture 1"/>
          <p:cNvPicPr>
            <a:picLocks noChangeAspect="1"/>
          </p:cNvPicPr>
          <p:nvPr/>
        </p:nvPicPr>
        <p:blipFill>
          <a:blip r:embed="rId4"/>
          <a:stretch>
            <a:fillRect/>
          </a:stretch>
        </p:blipFill>
        <p:spPr>
          <a:xfrm>
            <a:off x="4084637" y="601662"/>
            <a:ext cx="8497769" cy="5669280"/>
          </a:xfrm>
          <a:prstGeom prst="rect">
            <a:avLst/>
          </a:prstGeom>
        </p:spPr>
      </p:pic>
    </p:spTree>
    <p:extLst>
      <p:ext uri="{BB962C8B-B14F-4D97-AF65-F5344CB8AC3E}">
        <p14:creationId xmlns:p14="http://schemas.microsoft.com/office/powerpoint/2010/main" val="3473347673"/>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Storage Account</a:t>
            </a:r>
          </a:p>
        </p:txBody>
      </p:sp>
      <p:sp>
        <p:nvSpPr>
          <p:cNvPr id="3" name="Text Placeholder 2"/>
          <p:cNvSpPr>
            <a:spLocks noGrp="1"/>
          </p:cNvSpPr>
          <p:nvPr>
            <p:ph type="body" sz="quarter" idx="10"/>
          </p:nvPr>
        </p:nvSpPr>
        <p:spPr>
          <a:xfrm>
            <a:off x="274638" y="1212850"/>
            <a:ext cx="11887200" cy="5078313"/>
          </a:xfrm>
        </p:spPr>
        <p:txBody>
          <a:bodyPr/>
          <a:lstStyle/>
          <a:p>
            <a:r>
              <a:rPr lang="en-US" dirty="0"/>
              <a:t>Operating Systems</a:t>
            </a:r>
          </a:p>
          <a:p>
            <a:pPr marL="342900" indent="-342900">
              <a:buFont typeface="Arial" panose="020B0604020202020204" pitchFamily="34" charset="0"/>
              <a:buChar char="•"/>
            </a:pPr>
            <a:r>
              <a:rPr lang="en-US" sz="2000" dirty="0"/>
              <a:t>Only put five virtual machines per storage account </a:t>
            </a:r>
          </a:p>
          <a:p>
            <a:pPr marL="342900" indent="-342900">
              <a:buFont typeface="Arial" panose="020B0604020202020204" pitchFamily="34" charset="0"/>
              <a:buChar char="•"/>
            </a:pPr>
            <a:r>
              <a:rPr lang="en-US" sz="2000" dirty="0"/>
              <a:t>Make a new storage account with a new name that is unique</a:t>
            </a:r>
          </a:p>
          <a:p>
            <a:r>
              <a:rPr lang="en-US" dirty="0"/>
              <a:t>Data Drives</a:t>
            </a:r>
          </a:p>
          <a:p>
            <a:pPr marL="342900" indent="-342900">
              <a:buFont typeface="Arial" panose="020B0604020202020204" pitchFamily="34" charset="0"/>
              <a:buChar char="•"/>
            </a:pPr>
            <a:r>
              <a:rPr lang="en-US" sz="2000" dirty="0"/>
              <a:t>Data drives get a drive letter other than D, D is a temp drive</a:t>
            </a:r>
          </a:p>
          <a:p>
            <a:pPr marL="342900" indent="-342900">
              <a:buFont typeface="Arial" panose="020B0604020202020204" pitchFamily="34" charset="0"/>
              <a:buChar char="•"/>
            </a:pPr>
            <a:r>
              <a:rPr lang="en-US" sz="2000" dirty="0"/>
              <a:t>Make a new storage account for data drives and only put five servers per storage account.</a:t>
            </a:r>
          </a:p>
          <a:p>
            <a:r>
              <a:rPr lang="en-US" dirty="0"/>
              <a:t>Database Drives</a:t>
            </a:r>
          </a:p>
          <a:p>
            <a:pPr marL="342900" indent="-342900">
              <a:buFont typeface="Arial" panose="020B0604020202020204" pitchFamily="34" charset="0"/>
              <a:buChar char="•"/>
            </a:pPr>
            <a:r>
              <a:rPr lang="en-US" sz="2000" dirty="0"/>
              <a:t>Databases are IO intensive requirements and a specific storage account should used for each database resource.</a:t>
            </a:r>
          </a:p>
          <a:p>
            <a:r>
              <a:rPr lang="en-US" dirty="0"/>
              <a:t>Images</a:t>
            </a:r>
          </a:p>
          <a:p>
            <a:pPr marL="342900" lvl="0" indent="-342900">
              <a:buFont typeface="Arial" panose="020B0604020202020204" pitchFamily="34" charset="0"/>
              <a:buChar char="•"/>
            </a:pPr>
            <a:r>
              <a:rPr lang="en-US" sz="2000" dirty="0"/>
              <a:t>For deploying images, the image has to be hosted in the same storage account as the VM.</a:t>
            </a:r>
            <a:endParaRPr lang="en-US" sz="2000" dirty="0">
              <a:gradFill>
                <a:gsLst>
                  <a:gs pos="1250">
                    <a:srgbClr val="107C10"/>
                  </a:gs>
                  <a:gs pos="99000">
                    <a:srgbClr val="107C10"/>
                  </a:gs>
                </a:gsLst>
                <a:lin ang="5400000" scaled="0"/>
              </a:gradFill>
            </a:endParaRPr>
          </a:p>
        </p:txBody>
      </p:sp>
    </p:spTree>
    <p:extLst>
      <p:ext uri="{BB962C8B-B14F-4D97-AF65-F5344CB8AC3E}">
        <p14:creationId xmlns:p14="http://schemas.microsoft.com/office/powerpoint/2010/main" val="1467104956"/>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Virtual Networks</a:t>
            </a:r>
          </a:p>
        </p:txBody>
      </p:sp>
      <p:sp>
        <p:nvSpPr>
          <p:cNvPr id="3" name="Text Placeholder 2"/>
          <p:cNvSpPr>
            <a:spLocks noGrp="1"/>
          </p:cNvSpPr>
          <p:nvPr>
            <p:ph type="body" sz="quarter" idx="10"/>
          </p:nvPr>
        </p:nvSpPr>
        <p:spPr>
          <a:xfrm>
            <a:off x="274638" y="1212850"/>
            <a:ext cx="11887200" cy="5016758"/>
          </a:xfrm>
        </p:spPr>
        <p:txBody>
          <a:bodyPr/>
          <a:lstStyle/>
          <a:p>
            <a:r>
              <a:rPr lang="en-US" dirty="0"/>
              <a:t>Site to Site VPN</a:t>
            </a:r>
          </a:p>
          <a:p>
            <a:pPr marL="342900" indent="-342900">
              <a:buFont typeface="Arial" panose="020B0604020202020204" pitchFamily="34" charset="0"/>
              <a:buChar char="•"/>
            </a:pPr>
            <a:r>
              <a:rPr lang="en-US" sz="2000" dirty="0"/>
              <a:t>Dynamic Routing is required to get the networks to communicate</a:t>
            </a:r>
          </a:p>
          <a:p>
            <a:pPr marL="342900" indent="-342900">
              <a:buFont typeface="Arial" panose="020B0604020202020204" pitchFamily="34" charset="0"/>
              <a:buChar char="•"/>
            </a:pPr>
            <a:r>
              <a:rPr lang="en-US" sz="2000" dirty="0"/>
              <a:t>Some of the on premise network appliances are not capable of doing Dynamic Routing.</a:t>
            </a:r>
          </a:p>
          <a:p>
            <a:r>
              <a:rPr lang="en-US" dirty="0"/>
              <a:t>VPN Peering for Roadmap</a:t>
            </a:r>
          </a:p>
          <a:p>
            <a:pPr marL="342900" indent="-342900">
              <a:buFont typeface="Arial" panose="020B0604020202020204" pitchFamily="34" charset="0"/>
              <a:buChar char="•"/>
            </a:pPr>
            <a:r>
              <a:rPr lang="en-US" sz="2000" dirty="0"/>
              <a:t>In the future the default S2S VPNs between subscriptions can be replaced with </a:t>
            </a:r>
            <a:r>
              <a:rPr lang="en-US" sz="2000" dirty="0" err="1"/>
              <a:t>Vnet</a:t>
            </a:r>
            <a:r>
              <a:rPr lang="en-US" sz="2000" dirty="0"/>
              <a:t> Peering.</a:t>
            </a:r>
          </a:p>
          <a:p>
            <a:r>
              <a:rPr lang="en-US" dirty="0"/>
              <a:t>Network Security Groups</a:t>
            </a:r>
          </a:p>
          <a:p>
            <a:pPr marL="342900" indent="-342900">
              <a:buFont typeface="Arial" panose="020B0604020202020204" pitchFamily="34" charset="0"/>
              <a:buChar char="•"/>
            </a:pPr>
            <a:r>
              <a:rPr lang="en-US" sz="2000" dirty="0"/>
              <a:t>The default NSG will only be to prevent inbound internet for the non-DMZ subnets, and port 443 Inbound from the internet.</a:t>
            </a:r>
          </a:p>
          <a:p>
            <a:r>
              <a:rPr lang="en-US" dirty="0"/>
              <a:t>ExpressRoute</a:t>
            </a:r>
          </a:p>
          <a:p>
            <a:pPr marL="342900" lvl="0" indent="-342900">
              <a:buFont typeface="Arial" panose="020B0604020202020204" pitchFamily="34" charset="0"/>
              <a:buChar char="•"/>
            </a:pPr>
            <a:r>
              <a:rPr lang="en-US" sz="2000" dirty="0"/>
              <a:t>Most enterprise configurations will find performance and operational improvements by using ExpressRoute.</a:t>
            </a:r>
          </a:p>
        </p:txBody>
      </p:sp>
    </p:spTree>
    <p:extLst>
      <p:ext uri="{BB962C8B-B14F-4D97-AF65-F5344CB8AC3E}">
        <p14:creationId xmlns:p14="http://schemas.microsoft.com/office/powerpoint/2010/main" val="2659602938"/>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Access Azure</a:t>
            </a:r>
          </a:p>
        </p:txBody>
      </p:sp>
    </p:spTree>
    <p:extLst>
      <p:ext uri="{BB962C8B-B14F-4D97-AF65-F5344CB8AC3E}">
        <p14:creationId xmlns:p14="http://schemas.microsoft.com/office/powerpoint/2010/main" val="4057960563"/>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4795159"/>
          </a:xfrm>
        </p:spPr>
        <p:txBody>
          <a:bodyPr/>
          <a:lstStyle/>
          <a:p>
            <a:r>
              <a:rPr lang="en-US" sz="2000" dirty="0"/>
              <a:t>Enterprise Enrollment Portal:  </a:t>
            </a:r>
            <a:r>
              <a:rPr lang="en-US" sz="2000" dirty="0">
                <a:hlinkClick r:id="rId2"/>
              </a:rPr>
              <a:t>https://ea.azure.com</a:t>
            </a:r>
            <a:endParaRPr lang="en-US" sz="2000" dirty="0"/>
          </a:p>
          <a:p>
            <a:r>
              <a:rPr lang="en-US" sz="2000" dirty="0"/>
              <a:t>MAG Account Portal:  </a:t>
            </a:r>
            <a:r>
              <a:rPr lang="en-US" sz="2000" dirty="0">
                <a:hlinkClick r:id="rId3"/>
              </a:rPr>
              <a:t>https://account.windowsazure.us</a:t>
            </a:r>
            <a:endParaRPr lang="en-US" sz="2000" dirty="0"/>
          </a:p>
          <a:p>
            <a:r>
              <a:rPr lang="en-US" sz="2000" dirty="0"/>
              <a:t>MAC Account Portal:  </a:t>
            </a:r>
            <a:r>
              <a:rPr lang="en-US" sz="2000" dirty="0">
                <a:hlinkClick r:id="rId4"/>
              </a:rPr>
              <a:t>https://account.windowsazure.com</a:t>
            </a:r>
            <a:endParaRPr lang="en-US" sz="2000" dirty="0"/>
          </a:p>
          <a:p>
            <a:r>
              <a:rPr lang="en-US" sz="2000" dirty="0"/>
              <a:t>MAC Azure Management:  </a:t>
            </a:r>
            <a:r>
              <a:rPr lang="en-US" sz="2000" dirty="0">
                <a:hlinkClick r:id="rId5"/>
              </a:rPr>
              <a:t>https://manage.windowsazure.com</a:t>
            </a:r>
            <a:endParaRPr lang="en-US" sz="2000" dirty="0"/>
          </a:p>
          <a:p>
            <a:r>
              <a:rPr lang="en-US" sz="2000" dirty="0"/>
              <a:t>MAG Azure Management:  </a:t>
            </a:r>
            <a:r>
              <a:rPr lang="en-US" sz="2000" dirty="0">
                <a:hlinkClick r:id="rId6"/>
              </a:rPr>
              <a:t>https://manage.windowsazure.us</a:t>
            </a:r>
            <a:endParaRPr lang="en-US" sz="2000" dirty="0"/>
          </a:p>
          <a:p>
            <a:r>
              <a:rPr lang="en-US" sz="2000" dirty="0"/>
              <a:t>MAC Support:  </a:t>
            </a:r>
            <a:r>
              <a:rPr lang="en-US" sz="2000" dirty="0">
                <a:hlinkClick r:id="rId7"/>
              </a:rPr>
              <a:t>http://aka.ms/AzureEntSupport</a:t>
            </a:r>
            <a:endParaRPr lang="en-US" sz="2000" dirty="0"/>
          </a:p>
          <a:p>
            <a:r>
              <a:rPr lang="en-US" sz="2000" dirty="0"/>
              <a:t>MAG Support: </a:t>
            </a:r>
            <a:r>
              <a:rPr lang="en-US" sz="2000" u="sng" dirty="0">
                <a:hlinkClick r:id="rId8"/>
              </a:rPr>
              <a:t>http://aka.ms/azuregovsupport</a:t>
            </a:r>
            <a:endParaRPr lang="en-US" sz="2000" u="sng" dirty="0"/>
          </a:p>
          <a:p>
            <a:r>
              <a:rPr lang="en-US" sz="2000" dirty="0"/>
              <a:t>Office Portal:  </a:t>
            </a:r>
            <a:r>
              <a:rPr lang="en-US" sz="2000" dirty="0">
                <a:hlinkClick r:id="rId9"/>
              </a:rPr>
              <a:t>https://portal.office.com</a:t>
            </a:r>
            <a:endParaRPr lang="en-US" sz="2000" dirty="0"/>
          </a:p>
          <a:p>
            <a:r>
              <a:rPr lang="en-US" sz="2000" dirty="0">
                <a:hlinkClick r:id="rId10"/>
              </a:rPr>
              <a:t>Azure Government Documentation</a:t>
            </a:r>
            <a:endParaRPr lang="en-US" sz="2000" dirty="0"/>
          </a:p>
          <a:p>
            <a:r>
              <a:rPr lang="en-US" sz="2000" dirty="0"/>
              <a:t>Managing Azure Subscriptions with PowerShell </a:t>
            </a:r>
            <a:r>
              <a:rPr lang="en-US" sz="2000" dirty="0">
                <a:hlinkClick r:id="rId11"/>
              </a:rPr>
              <a:t>here</a:t>
            </a:r>
            <a:r>
              <a:rPr lang="en-US" sz="2000" dirty="0"/>
              <a:t> has some additional discussion</a:t>
            </a:r>
          </a:p>
          <a:p>
            <a:r>
              <a:rPr lang="en-US" sz="2000" dirty="0"/>
              <a:t>Getting Started with Azure PowerShell for Azure Government blog </a:t>
            </a:r>
            <a:r>
              <a:rPr lang="en-US" sz="2000" dirty="0">
                <a:hlinkClick r:id="rId12"/>
              </a:rPr>
              <a:t>here</a:t>
            </a:r>
            <a:r>
              <a:rPr lang="en-US" sz="2000" dirty="0"/>
              <a:t>. </a:t>
            </a:r>
          </a:p>
          <a:p>
            <a:r>
              <a:rPr lang="en-US" sz="2000" dirty="0"/>
              <a:t>Review of the Azure Portal </a:t>
            </a:r>
            <a:r>
              <a:rPr lang="en-US" sz="2000" dirty="0">
                <a:hlinkClick r:id="rId13"/>
              </a:rPr>
              <a:t>here</a:t>
            </a:r>
            <a:r>
              <a:rPr lang="en-US" sz="2000" dirty="0"/>
              <a:t>.</a:t>
            </a:r>
          </a:p>
          <a:p>
            <a:endParaRPr lang="en-US" dirty="0"/>
          </a:p>
        </p:txBody>
      </p:sp>
      <p:sp>
        <p:nvSpPr>
          <p:cNvPr id="3" name="Title 2"/>
          <p:cNvSpPr>
            <a:spLocks noGrp="1"/>
          </p:cNvSpPr>
          <p:nvPr>
            <p:ph type="title"/>
          </p:nvPr>
        </p:nvSpPr>
        <p:spPr/>
        <p:txBody>
          <a:bodyPr/>
          <a:lstStyle/>
          <a:p>
            <a:r>
              <a:rPr lang="en-US" dirty="0"/>
              <a:t>Portals</a:t>
            </a:r>
          </a:p>
        </p:txBody>
      </p:sp>
    </p:spTree>
    <p:extLst>
      <p:ext uri="{BB962C8B-B14F-4D97-AF65-F5344CB8AC3E}">
        <p14:creationId xmlns:p14="http://schemas.microsoft.com/office/powerpoint/2010/main" val="3058812750"/>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2511457"/>
          </a:xfrm>
        </p:spPr>
        <p:txBody>
          <a:bodyPr/>
          <a:lstStyle/>
          <a:p>
            <a:r>
              <a:rPr lang="en-US" dirty="0"/>
              <a:t>Visual Studio and PowerShell ISE</a:t>
            </a:r>
          </a:p>
          <a:p>
            <a:r>
              <a:rPr lang="en-US" dirty="0"/>
              <a:t>Security Keys, Published Settings File</a:t>
            </a:r>
          </a:p>
          <a:p>
            <a:r>
              <a:rPr lang="en-US" dirty="0"/>
              <a:t>Portal Role Management</a:t>
            </a:r>
          </a:p>
          <a:p>
            <a:r>
              <a:rPr lang="en-US" dirty="0"/>
              <a:t>Azure Resource Management (ARM)</a:t>
            </a:r>
          </a:p>
        </p:txBody>
      </p:sp>
      <p:sp>
        <p:nvSpPr>
          <p:cNvPr id="3" name="Title 2"/>
          <p:cNvSpPr>
            <a:spLocks noGrp="1"/>
          </p:cNvSpPr>
          <p:nvPr>
            <p:ph type="title"/>
          </p:nvPr>
        </p:nvSpPr>
        <p:spPr/>
        <p:txBody>
          <a:bodyPr/>
          <a:lstStyle/>
          <a:p>
            <a:r>
              <a:rPr lang="en-US" dirty="0"/>
              <a:t>Portal, PowerShell, CLI, and JSON</a:t>
            </a:r>
          </a:p>
        </p:txBody>
      </p:sp>
    </p:spTree>
    <p:extLst>
      <p:ext uri="{BB962C8B-B14F-4D97-AF65-F5344CB8AC3E}">
        <p14:creationId xmlns:p14="http://schemas.microsoft.com/office/powerpoint/2010/main" val="1084416550"/>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Enterprise Portal</a:t>
            </a:r>
          </a:p>
        </p:txBody>
      </p:sp>
      <p:sp>
        <p:nvSpPr>
          <p:cNvPr id="4" name="Text Placeholder 3"/>
          <p:cNvSpPr>
            <a:spLocks noGrp="1"/>
          </p:cNvSpPr>
          <p:nvPr>
            <p:ph type="body" sz="quarter" idx="10"/>
          </p:nvPr>
        </p:nvSpPr>
        <p:spPr>
          <a:xfrm>
            <a:off x="274638" y="1212850"/>
            <a:ext cx="6400799" cy="3970318"/>
          </a:xfrm>
        </p:spPr>
        <p:txBody>
          <a:bodyPr/>
          <a:lstStyle/>
          <a:p>
            <a:pPr marL="342900" indent="-342900">
              <a:buFont typeface="Arial" panose="020B0604020202020204" pitchFamily="34" charset="0"/>
              <a:buChar char="•"/>
            </a:pPr>
            <a:r>
              <a:rPr lang="en-US" sz="2000" dirty="0"/>
              <a:t>Use the answers provided in the Department worksheet in the AzureFoundation Spreadsheet (AFS) to setup the Enterprise Enrollment.</a:t>
            </a:r>
          </a:p>
          <a:p>
            <a:pPr marL="342900" indent="-342900">
              <a:buFont typeface="Arial" panose="020B0604020202020204" pitchFamily="34" charset="0"/>
              <a:buChar char="•"/>
            </a:pPr>
            <a:r>
              <a:rPr lang="en-US" sz="2000" dirty="0"/>
              <a:t>Leverage the “Notes” worksheet in the AFS for step by step guidance.</a:t>
            </a:r>
          </a:p>
          <a:p>
            <a:pPr marL="342900" indent="-342900">
              <a:buFont typeface="Arial" panose="020B0604020202020204" pitchFamily="34" charset="0"/>
              <a:buChar char="•"/>
            </a:pPr>
            <a:r>
              <a:rPr lang="en-US" sz="2000" dirty="0"/>
              <a:t>Make “Service” users for Department and Account Administrator roles, it seems losing passwords or organizational change as users move to new roles causes unexpected delays.</a:t>
            </a:r>
          </a:p>
          <a:p>
            <a:pPr marL="342900" indent="-342900">
              <a:buFont typeface="Arial" panose="020B0604020202020204" pitchFamily="34" charset="0"/>
              <a:buChar char="•"/>
            </a:pPr>
            <a:r>
              <a:rPr lang="en-US" sz="2000" dirty="0"/>
              <a:t>Global Administrators in the Azure Active Directory is very powerful, consider they can reset anyone’s password and impersonate that person, including the Enterprise Administrators.</a:t>
            </a:r>
          </a:p>
        </p:txBody>
      </p:sp>
      <p:pic>
        <p:nvPicPr>
          <p:cNvPr id="5" name="Picture 4"/>
          <p:cNvPicPr>
            <a:picLocks noChangeAspect="1"/>
          </p:cNvPicPr>
          <p:nvPr/>
        </p:nvPicPr>
        <p:blipFill rotWithShape="1">
          <a:blip r:embed="rId2" cstate="screen">
            <a:extLst>
              <a:ext uri="{28A0092B-C50C-407E-A947-70E740481C1C}">
                <a14:useLocalDpi xmlns:a14="http://schemas.microsoft.com/office/drawing/2010/main"/>
              </a:ext>
            </a:extLst>
          </a:blip>
          <a:srcRect r="31278"/>
          <a:stretch/>
        </p:blipFill>
        <p:spPr>
          <a:xfrm>
            <a:off x="6751637" y="906462"/>
            <a:ext cx="5412566" cy="5246654"/>
          </a:xfrm>
          <a:prstGeom prst="rect">
            <a:avLst/>
          </a:prstGeom>
        </p:spPr>
      </p:pic>
    </p:spTree>
    <p:extLst>
      <p:ext uri="{BB962C8B-B14F-4D97-AF65-F5344CB8AC3E}">
        <p14:creationId xmlns:p14="http://schemas.microsoft.com/office/powerpoint/2010/main" val="4052190002"/>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a:xfrm>
            <a:off x="6768445" y="3474064"/>
            <a:ext cx="4297071" cy="945204"/>
          </a:xfrm>
          <a:prstGeom prst="rect">
            <a:avLst/>
          </a:prstGeom>
        </p:spPr>
        <p:txBody>
          <a:bodyPr wrap="square" lIns="182854" tIns="146283" rIns="182854" bIns="146283">
            <a:spAutoFit/>
          </a:bodyPr>
          <a:lstStyle/>
          <a:p>
            <a:pPr defTabSz="932330">
              <a:lnSpc>
                <a:spcPct val="90000"/>
              </a:lnSpc>
              <a:defRPr/>
            </a:pPr>
            <a:r>
              <a:rPr lang="en-US" sz="2800" kern="0" dirty="0">
                <a:ln w="3175">
                  <a:noFill/>
                </a:ln>
                <a:gradFill>
                  <a:gsLst>
                    <a:gs pos="56250">
                      <a:srgbClr val="D83B01"/>
                    </a:gs>
                    <a:gs pos="67000">
                      <a:srgbClr val="D83B01"/>
                    </a:gs>
                  </a:gsLst>
                  <a:lin ang="5400000" scaled="0"/>
                </a:gradFill>
                <a:latin typeface="Segoe UI Semilight"/>
                <a:cs typeface="Segoe UI" pitchFamily="34" charset="0"/>
              </a:rPr>
              <a:t>Openness and flexibility</a:t>
            </a:r>
          </a:p>
          <a:p>
            <a:pPr defTabSz="932330">
              <a:lnSpc>
                <a:spcPct val="90000"/>
              </a:lnSpc>
              <a:defRPr/>
            </a:pPr>
            <a:r>
              <a:rPr lang="en-US" kern="0" dirty="0">
                <a:gradFill>
                  <a:gsLst>
                    <a:gs pos="82143">
                      <a:srgbClr val="505050"/>
                    </a:gs>
                    <a:gs pos="50000">
                      <a:srgbClr val="505050"/>
                    </a:gs>
                  </a:gsLst>
                  <a:lin ang="5400000" scaled="0"/>
                </a:gradFill>
                <a:latin typeface="Segoe UI Semilight"/>
              </a:rPr>
              <a:t>Build freely, deploy anywhere</a:t>
            </a:r>
          </a:p>
        </p:txBody>
      </p:sp>
      <p:sp>
        <p:nvSpPr>
          <p:cNvPr id="22" name="Rectangle 21"/>
          <p:cNvSpPr/>
          <p:nvPr/>
        </p:nvSpPr>
        <p:spPr>
          <a:xfrm>
            <a:off x="6768444" y="2294177"/>
            <a:ext cx="4203946" cy="945204"/>
          </a:xfrm>
          <a:prstGeom prst="rect">
            <a:avLst/>
          </a:prstGeom>
        </p:spPr>
        <p:txBody>
          <a:bodyPr wrap="square" lIns="182854" tIns="146283" rIns="182854" bIns="146283">
            <a:spAutoFit/>
          </a:bodyPr>
          <a:lstStyle/>
          <a:p>
            <a:pPr defTabSz="932330">
              <a:lnSpc>
                <a:spcPct val="90000"/>
              </a:lnSpc>
              <a:defRPr/>
            </a:pPr>
            <a:r>
              <a:rPr lang="en-US" sz="2800" kern="0" dirty="0">
                <a:ln w="3175">
                  <a:noFill/>
                </a:ln>
                <a:gradFill>
                  <a:gsLst>
                    <a:gs pos="25000">
                      <a:srgbClr val="0078D7"/>
                    </a:gs>
                    <a:gs pos="50000">
                      <a:srgbClr val="0078D7"/>
                    </a:gs>
                  </a:gsLst>
                  <a:lin ang="5400000" scaled="0"/>
                </a:gradFill>
                <a:latin typeface="Segoe UI Semilight"/>
                <a:cs typeface="Segoe UI" pitchFamily="34" charset="0"/>
              </a:rPr>
              <a:t>Data and intelligence</a:t>
            </a:r>
          </a:p>
          <a:p>
            <a:pPr defTabSz="932330">
              <a:lnSpc>
                <a:spcPct val="90000"/>
              </a:lnSpc>
              <a:defRPr/>
            </a:pPr>
            <a:r>
              <a:rPr lang="en-US" kern="0" dirty="0">
                <a:gradFill>
                  <a:gsLst>
                    <a:gs pos="82143">
                      <a:srgbClr val="505050"/>
                    </a:gs>
                    <a:gs pos="50000">
                      <a:srgbClr val="505050"/>
                    </a:gs>
                  </a:gsLst>
                  <a:lin ang="5400000" scaled="0"/>
                </a:gradFill>
                <a:latin typeface="Segoe UI Semilight"/>
              </a:rPr>
              <a:t>Power decisions &amp; apps with insights</a:t>
            </a:r>
          </a:p>
        </p:txBody>
      </p:sp>
      <p:sp>
        <p:nvSpPr>
          <p:cNvPr id="23" name="Rectangle 22"/>
          <p:cNvSpPr/>
          <p:nvPr/>
        </p:nvSpPr>
        <p:spPr>
          <a:xfrm>
            <a:off x="6768445" y="4653952"/>
            <a:ext cx="2799848" cy="945204"/>
          </a:xfrm>
          <a:prstGeom prst="rect">
            <a:avLst/>
          </a:prstGeom>
        </p:spPr>
        <p:txBody>
          <a:bodyPr wrap="square" lIns="182854" tIns="146283" rIns="182854" bIns="146283">
            <a:spAutoFit/>
          </a:bodyPr>
          <a:lstStyle/>
          <a:p>
            <a:pPr defTabSz="932330">
              <a:lnSpc>
                <a:spcPct val="90000"/>
              </a:lnSpc>
              <a:defRPr/>
            </a:pPr>
            <a:r>
              <a:rPr lang="en-US" sz="2800" kern="0" dirty="0">
                <a:ln w="3175">
                  <a:noFill/>
                </a:ln>
                <a:gradFill>
                  <a:gsLst>
                    <a:gs pos="26786">
                      <a:srgbClr val="008272"/>
                    </a:gs>
                    <a:gs pos="50000">
                      <a:srgbClr val="008272"/>
                    </a:gs>
                  </a:gsLst>
                  <a:lin ang="5400000" scaled="0"/>
                </a:gradFill>
                <a:latin typeface="Segoe UI Semilight"/>
                <a:cs typeface="Segoe UI" pitchFamily="34" charset="0"/>
              </a:rPr>
              <a:t>Trust</a:t>
            </a:r>
          </a:p>
          <a:p>
            <a:pPr defTabSz="932330">
              <a:lnSpc>
                <a:spcPct val="90000"/>
              </a:lnSpc>
              <a:defRPr/>
            </a:pPr>
            <a:r>
              <a:rPr lang="en-US" kern="0" dirty="0">
                <a:gradFill>
                  <a:gsLst>
                    <a:gs pos="82143">
                      <a:srgbClr val="505050"/>
                    </a:gs>
                    <a:gs pos="50000">
                      <a:srgbClr val="505050"/>
                    </a:gs>
                  </a:gsLst>
                  <a:lin ang="5400000" scaled="0"/>
                </a:gradFill>
                <a:latin typeface="Segoe UI Semilight"/>
              </a:rPr>
              <a:t>Protect your business</a:t>
            </a:r>
          </a:p>
        </p:txBody>
      </p:sp>
      <p:sp>
        <p:nvSpPr>
          <p:cNvPr id="24" name="Rectangle 23"/>
          <p:cNvSpPr/>
          <p:nvPr/>
        </p:nvSpPr>
        <p:spPr>
          <a:xfrm>
            <a:off x="6768445" y="1114291"/>
            <a:ext cx="4752502" cy="945204"/>
          </a:xfrm>
          <a:prstGeom prst="rect">
            <a:avLst/>
          </a:prstGeom>
        </p:spPr>
        <p:txBody>
          <a:bodyPr wrap="square" lIns="182854" tIns="146283" rIns="182854" bIns="146283">
            <a:spAutoFit/>
          </a:bodyPr>
          <a:lstStyle/>
          <a:p>
            <a:pPr defTabSz="932330">
              <a:lnSpc>
                <a:spcPct val="90000"/>
              </a:lnSpc>
              <a:defRPr/>
            </a:pPr>
            <a:r>
              <a:rPr lang="en-US" sz="2800" kern="0" dirty="0">
                <a:ln w="3175">
                  <a:noFill/>
                </a:ln>
                <a:gradFill>
                  <a:gsLst>
                    <a:gs pos="96429">
                      <a:srgbClr val="00188F"/>
                    </a:gs>
                    <a:gs pos="82143">
                      <a:srgbClr val="00188F"/>
                    </a:gs>
                  </a:gsLst>
                  <a:lin ang="5400000" scaled="0"/>
                </a:gradFill>
                <a:latin typeface="Segoe UI Semilight"/>
                <a:cs typeface="Segoe UI" pitchFamily="34" charset="0"/>
              </a:rPr>
              <a:t>Application innovation</a:t>
            </a:r>
          </a:p>
          <a:p>
            <a:pPr defTabSz="932330">
              <a:lnSpc>
                <a:spcPct val="90000"/>
              </a:lnSpc>
              <a:defRPr/>
            </a:pPr>
            <a:r>
              <a:rPr lang="en-US" kern="0" dirty="0">
                <a:gradFill>
                  <a:gsLst>
                    <a:gs pos="82143">
                      <a:srgbClr val="505050"/>
                    </a:gs>
                    <a:gs pos="50000">
                      <a:srgbClr val="505050"/>
                    </a:gs>
                  </a:gsLst>
                  <a:lin ang="5400000" scaled="0"/>
                </a:gradFill>
                <a:latin typeface="Segoe UI Semilight"/>
              </a:rPr>
              <a:t>Accelerate innovation with the cloud</a:t>
            </a:r>
          </a:p>
        </p:txBody>
      </p:sp>
      <p:grpSp>
        <p:nvGrpSpPr>
          <p:cNvPr id="27" name="Group 26"/>
          <p:cNvGrpSpPr/>
          <p:nvPr/>
        </p:nvGrpSpPr>
        <p:grpSpPr>
          <a:xfrm>
            <a:off x="6007741" y="2431933"/>
            <a:ext cx="656923" cy="656923"/>
            <a:chOff x="457580" y="3616862"/>
            <a:chExt cx="657017" cy="657017"/>
          </a:xfrm>
        </p:grpSpPr>
        <p:sp>
          <p:nvSpPr>
            <p:cNvPr id="28" name="Oval 27"/>
            <p:cNvSpPr/>
            <p:nvPr/>
          </p:nvSpPr>
          <p:spPr bwMode="auto">
            <a:xfrm>
              <a:off x="457580" y="3616862"/>
              <a:ext cx="657017" cy="657017"/>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9" name="Freeform 12"/>
            <p:cNvSpPr>
              <a:spLocks noChangeAspect="1" noEditPoints="1"/>
            </p:cNvSpPr>
            <p:nvPr/>
          </p:nvSpPr>
          <p:spPr bwMode="auto">
            <a:xfrm>
              <a:off x="685745" y="3779190"/>
              <a:ext cx="200687" cy="332360"/>
            </a:xfrm>
            <a:custGeom>
              <a:avLst/>
              <a:gdLst>
                <a:gd name="T0" fmla="*/ 66 w 90"/>
                <a:gd name="T1" fmla="*/ 121 h 152"/>
                <a:gd name="T2" fmla="*/ 24 w 90"/>
                <a:gd name="T3" fmla="*/ 121 h 152"/>
                <a:gd name="T4" fmla="*/ 24 w 90"/>
                <a:gd name="T5" fmla="*/ 113 h 152"/>
                <a:gd name="T6" fmla="*/ 66 w 90"/>
                <a:gd name="T7" fmla="*/ 113 h 152"/>
                <a:gd name="T8" fmla="*/ 66 w 90"/>
                <a:gd name="T9" fmla="*/ 121 h 152"/>
                <a:gd name="T10" fmla="*/ 66 w 90"/>
                <a:gd name="T11" fmla="*/ 129 h 152"/>
                <a:gd name="T12" fmla="*/ 24 w 90"/>
                <a:gd name="T13" fmla="*/ 129 h 152"/>
                <a:gd name="T14" fmla="*/ 24 w 90"/>
                <a:gd name="T15" fmla="*/ 137 h 152"/>
                <a:gd name="T16" fmla="*/ 66 w 90"/>
                <a:gd name="T17" fmla="*/ 137 h 152"/>
                <a:gd name="T18" fmla="*/ 66 w 90"/>
                <a:gd name="T19" fmla="*/ 129 h 152"/>
                <a:gd name="T20" fmla="*/ 61 w 90"/>
                <a:gd name="T21" fmla="*/ 144 h 152"/>
                <a:gd name="T22" fmla="*/ 29 w 90"/>
                <a:gd name="T23" fmla="*/ 144 h 152"/>
                <a:gd name="T24" fmla="*/ 29 w 90"/>
                <a:gd name="T25" fmla="*/ 152 h 152"/>
                <a:gd name="T26" fmla="*/ 61 w 90"/>
                <a:gd name="T27" fmla="*/ 152 h 152"/>
                <a:gd name="T28" fmla="*/ 61 w 90"/>
                <a:gd name="T29" fmla="*/ 144 h 152"/>
                <a:gd name="T30" fmla="*/ 70 w 90"/>
                <a:gd name="T31" fmla="*/ 100 h 152"/>
                <a:gd name="T32" fmla="*/ 80 w 90"/>
                <a:gd name="T33" fmla="*/ 74 h 152"/>
                <a:gd name="T34" fmla="*/ 81 w 90"/>
                <a:gd name="T35" fmla="*/ 72 h 152"/>
                <a:gd name="T36" fmla="*/ 90 w 90"/>
                <a:gd name="T37" fmla="*/ 45 h 152"/>
                <a:gd name="T38" fmla="*/ 45 w 90"/>
                <a:gd name="T39" fmla="*/ 0 h 152"/>
                <a:gd name="T40" fmla="*/ 0 w 90"/>
                <a:gd name="T41" fmla="*/ 45 h 152"/>
                <a:gd name="T42" fmla="*/ 9 w 90"/>
                <a:gd name="T43" fmla="*/ 72 h 152"/>
                <a:gd name="T44" fmla="*/ 9 w 90"/>
                <a:gd name="T45" fmla="*/ 72 h 152"/>
                <a:gd name="T46" fmla="*/ 20 w 90"/>
                <a:gd name="T47" fmla="*/ 100 h 152"/>
                <a:gd name="T48" fmla="*/ 20 w 90"/>
                <a:gd name="T49" fmla="*/ 104 h 152"/>
                <a:gd name="T50" fmla="*/ 70 w 90"/>
                <a:gd name="T51" fmla="*/ 104 h 152"/>
                <a:gd name="T52" fmla="*/ 70 w 90"/>
                <a:gd name="T53" fmla="*/ 100 h 152"/>
                <a:gd name="T54" fmla="*/ 15 w 90"/>
                <a:gd name="T55" fmla="*/ 67 h 152"/>
                <a:gd name="T56" fmla="*/ 15 w 90"/>
                <a:gd name="T57" fmla="*/ 67 h 152"/>
                <a:gd name="T58" fmla="*/ 8 w 90"/>
                <a:gd name="T59" fmla="*/ 45 h 152"/>
                <a:gd name="T60" fmla="*/ 45 w 90"/>
                <a:gd name="T61" fmla="*/ 8 h 152"/>
                <a:gd name="T62" fmla="*/ 82 w 90"/>
                <a:gd name="T63" fmla="*/ 45 h 152"/>
                <a:gd name="T64" fmla="*/ 75 w 90"/>
                <a:gd name="T65" fmla="*/ 67 h 152"/>
                <a:gd name="T66" fmla="*/ 75 w 90"/>
                <a:gd name="T67" fmla="*/ 67 h 152"/>
                <a:gd name="T68" fmla="*/ 63 w 90"/>
                <a:gd name="T69" fmla="*/ 96 h 152"/>
                <a:gd name="T70" fmla="*/ 28 w 90"/>
                <a:gd name="T71" fmla="*/ 96 h 152"/>
                <a:gd name="T72" fmla="*/ 15 w 90"/>
                <a:gd name="T73" fmla="*/ 67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0" h="152">
                  <a:moveTo>
                    <a:pt x="66" y="121"/>
                  </a:moveTo>
                  <a:cubicBezTo>
                    <a:pt x="24" y="121"/>
                    <a:pt x="24" y="121"/>
                    <a:pt x="24" y="121"/>
                  </a:cubicBezTo>
                  <a:cubicBezTo>
                    <a:pt x="24" y="113"/>
                    <a:pt x="24" y="113"/>
                    <a:pt x="24" y="113"/>
                  </a:cubicBezTo>
                  <a:cubicBezTo>
                    <a:pt x="66" y="113"/>
                    <a:pt x="66" y="113"/>
                    <a:pt x="66" y="113"/>
                  </a:cubicBezTo>
                  <a:lnTo>
                    <a:pt x="66" y="121"/>
                  </a:lnTo>
                  <a:close/>
                  <a:moveTo>
                    <a:pt x="66" y="129"/>
                  </a:moveTo>
                  <a:cubicBezTo>
                    <a:pt x="24" y="129"/>
                    <a:pt x="24" y="129"/>
                    <a:pt x="24" y="129"/>
                  </a:cubicBezTo>
                  <a:cubicBezTo>
                    <a:pt x="24" y="137"/>
                    <a:pt x="24" y="137"/>
                    <a:pt x="24" y="137"/>
                  </a:cubicBezTo>
                  <a:cubicBezTo>
                    <a:pt x="66" y="137"/>
                    <a:pt x="66" y="137"/>
                    <a:pt x="66" y="137"/>
                  </a:cubicBezTo>
                  <a:lnTo>
                    <a:pt x="66" y="129"/>
                  </a:lnTo>
                  <a:close/>
                  <a:moveTo>
                    <a:pt x="61" y="144"/>
                  </a:moveTo>
                  <a:cubicBezTo>
                    <a:pt x="29" y="144"/>
                    <a:pt x="29" y="144"/>
                    <a:pt x="29" y="144"/>
                  </a:cubicBezTo>
                  <a:cubicBezTo>
                    <a:pt x="29" y="152"/>
                    <a:pt x="29" y="152"/>
                    <a:pt x="29" y="152"/>
                  </a:cubicBezTo>
                  <a:cubicBezTo>
                    <a:pt x="61" y="152"/>
                    <a:pt x="61" y="152"/>
                    <a:pt x="61" y="152"/>
                  </a:cubicBezTo>
                  <a:lnTo>
                    <a:pt x="61" y="144"/>
                  </a:lnTo>
                  <a:close/>
                  <a:moveTo>
                    <a:pt x="70" y="100"/>
                  </a:moveTo>
                  <a:cubicBezTo>
                    <a:pt x="70" y="100"/>
                    <a:pt x="71" y="87"/>
                    <a:pt x="80" y="74"/>
                  </a:cubicBezTo>
                  <a:cubicBezTo>
                    <a:pt x="81" y="72"/>
                    <a:pt x="81" y="72"/>
                    <a:pt x="81" y="72"/>
                  </a:cubicBezTo>
                  <a:cubicBezTo>
                    <a:pt x="87" y="64"/>
                    <a:pt x="90" y="55"/>
                    <a:pt x="90" y="45"/>
                  </a:cubicBezTo>
                  <a:cubicBezTo>
                    <a:pt x="90" y="21"/>
                    <a:pt x="70" y="0"/>
                    <a:pt x="45" y="0"/>
                  </a:cubicBezTo>
                  <a:cubicBezTo>
                    <a:pt x="20" y="0"/>
                    <a:pt x="0" y="21"/>
                    <a:pt x="0" y="45"/>
                  </a:cubicBezTo>
                  <a:cubicBezTo>
                    <a:pt x="0" y="55"/>
                    <a:pt x="3" y="64"/>
                    <a:pt x="9" y="72"/>
                  </a:cubicBezTo>
                  <a:cubicBezTo>
                    <a:pt x="9" y="72"/>
                    <a:pt x="9" y="72"/>
                    <a:pt x="9" y="72"/>
                  </a:cubicBezTo>
                  <a:cubicBezTo>
                    <a:pt x="19" y="85"/>
                    <a:pt x="20" y="100"/>
                    <a:pt x="20" y="100"/>
                  </a:cubicBezTo>
                  <a:cubicBezTo>
                    <a:pt x="20" y="104"/>
                    <a:pt x="20" y="104"/>
                    <a:pt x="20" y="104"/>
                  </a:cubicBezTo>
                  <a:cubicBezTo>
                    <a:pt x="70" y="104"/>
                    <a:pt x="70" y="104"/>
                    <a:pt x="70" y="104"/>
                  </a:cubicBezTo>
                  <a:lnTo>
                    <a:pt x="70" y="100"/>
                  </a:lnTo>
                  <a:close/>
                  <a:moveTo>
                    <a:pt x="15" y="67"/>
                  </a:moveTo>
                  <a:cubicBezTo>
                    <a:pt x="15" y="67"/>
                    <a:pt x="15" y="67"/>
                    <a:pt x="15" y="67"/>
                  </a:cubicBezTo>
                  <a:cubicBezTo>
                    <a:pt x="11" y="61"/>
                    <a:pt x="8" y="53"/>
                    <a:pt x="8" y="45"/>
                  </a:cubicBezTo>
                  <a:cubicBezTo>
                    <a:pt x="8" y="25"/>
                    <a:pt x="25" y="8"/>
                    <a:pt x="45" y="8"/>
                  </a:cubicBezTo>
                  <a:cubicBezTo>
                    <a:pt x="66" y="8"/>
                    <a:pt x="82" y="25"/>
                    <a:pt x="82" y="45"/>
                  </a:cubicBezTo>
                  <a:cubicBezTo>
                    <a:pt x="82" y="53"/>
                    <a:pt x="80" y="61"/>
                    <a:pt x="75" y="67"/>
                  </a:cubicBezTo>
                  <a:cubicBezTo>
                    <a:pt x="75" y="67"/>
                    <a:pt x="75" y="67"/>
                    <a:pt x="75" y="67"/>
                  </a:cubicBezTo>
                  <a:cubicBezTo>
                    <a:pt x="67" y="78"/>
                    <a:pt x="64" y="90"/>
                    <a:pt x="63" y="96"/>
                  </a:cubicBezTo>
                  <a:cubicBezTo>
                    <a:pt x="28" y="96"/>
                    <a:pt x="28" y="96"/>
                    <a:pt x="28" y="96"/>
                  </a:cubicBezTo>
                  <a:cubicBezTo>
                    <a:pt x="27" y="90"/>
                    <a:pt x="24" y="78"/>
                    <a:pt x="15" y="67"/>
                  </a:cubicBez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defTabSz="914224">
                <a:defRPr/>
              </a:pPr>
              <a:endParaRPr lang="en-US" kern="0">
                <a:solidFill>
                  <a:srgbClr val="505050"/>
                </a:solidFill>
                <a:latin typeface="Segoe UI Semilight"/>
              </a:endParaRPr>
            </a:p>
          </p:txBody>
        </p:sp>
      </p:grpSp>
      <p:grpSp>
        <p:nvGrpSpPr>
          <p:cNvPr id="30" name="Group 29"/>
          <p:cNvGrpSpPr/>
          <p:nvPr/>
        </p:nvGrpSpPr>
        <p:grpSpPr>
          <a:xfrm>
            <a:off x="6007741" y="4791707"/>
            <a:ext cx="656923" cy="656923"/>
            <a:chOff x="457580" y="5628520"/>
            <a:chExt cx="657017" cy="657017"/>
          </a:xfrm>
        </p:grpSpPr>
        <p:sp>
          <p:nvSpPr>
            <p:cNvPr id="31" name="Oval 30"/>
            <p:cNvSpPr/>
            <p:nvPr/>
          </p:nvSpPr>
          <p:spPr bwMode="auto">
            <a:xfrm>
              <a:off x="457580" y="5628520"/>
              <a:ext cx="657017" cy="657017"/>
            </a:xfrm>
            <a:prstGeom prst="ellipse">
              <a:avLst/>
            </a:prstGeom>
            <a:solidFill>
              <a:srgbClr val="008272"/>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2" name="Freeform 13"/>
            <p:cNvSpPr>
              <a:spLocks noChangeAspect="1" noEditPoints="1"/>
            </p:cNvSpPr>
            <p:nvPr/>
          </p:nvSpPr>
          <p:spPr bwMode="auto">
            <a:xfrm>
              <a:off x="657125" y="5818271"/>
              <a:ext cx="257926" cy="277514"/>
            </a:xfrm>
            <a:custGeom>
              <a:avLst/>
              <a:gdLst>
                <a:gd name="T0" fmla="*/ 49 w 97"/>
                <a:gd name="T1" fmla="*/ 105 h 105"/>
                <a:gd name="T2" fmla="*/ 47 w 97"/>
                <a:gd name="T3" fmla="*/ 104 h 105"/>
                <a:gd name="T4" fmla="*/ 0 w 97"/>
                <a:gd name="T5" fmla="*/ 44 h 105"/>
                <a:gd name="T6" fmla="*/ 0 w 97"/>
                <a:gd name="T7" fmla="*/ 0 h 105"/>
                <a:gd name="T8" fmla="*/ 6 w 97"/>
                <a:gd name="T9" fmla="*/ 4 h 105"/>
                <a:gd name="T10" fmla="*/ 26 w 97"/>
                <a:gd name="T11" fmla="*/ 10 h 105"/>
                <a:gd name="T12" fmla="*/ 47 w 97"/>
                <a:gd name="T13" fmla="*/ 4 h 105"/>
                <a:gd name="T14" fmla="*/ 49 w 97"/>
                <a:gd name="T15" fmla="*/ 3 h 105"/>
                <a:gd name="T16" fmla="*/ 51 w 97"/>
                <a:gd name="T17" fmla="*/ 4 h 105"/>
                <a:gd name="T18" fmla="*/ 72 w 97"/>
                <a:gd name="T19" fmla="*/ 10 h 105"/>
                <a:gd name="T20" fmla="*/ 91 w 97"/>
                <a:gd name="T21" fmla="*/ 4 h 105"/>
                <a:gd name="T22" fmla="*/ 97 w 97"/>
                <a:gd name="T23" fmla="*/ 0 h 105"/>
                <a:gd name="T24" fmla="*/ 97 w 97"/>
                <a:gd name="T25" fmla="*/ 44 h 105"/>
                <a:gd name="T26" fmla="*/ 50 w 97"/>
                <a:gd name="T27" fmla="*/ 104 h 105"/>
                <a:gd name="T28" fmla="*/ 49 w 97"/>
                <a:gd name="T29" fmla="*/ 105 h 105"/>
                <a:gd name="T30" fmla="*/ 8 w 97"/>
                <a:gd name="T31" fmla="*/ 14 h 105"/>
                <a:gd name="T32" fmla="*/ 8 w 97"/>
                <a:gd name="T33" fmla="*/ 44 h 105"/>
                <a:gd name="T34" fmla="*/ 49 w 97"/>
                <a:gd name="T35" fmla="*/ 96 h 105"/>
                <a:gd name="T36" fmla="*/ 89 w 97"/>
                <a:gd name="T37" fmla="*/ 44 h 105"/>
                <a:gd name="T38" fmla="*/ 89 w 97"/>
                <a:gd name="T39" fmla="*/ 14 h 105"/>
                <a:gd name="T40" fmla="*/ 72 w 97"/>
                <a:gd name="T41" fmla="*/ 18 h 105"/>
                <a:gd name="T42" fmla="*/ 49 w 97"/>
                <a:gd name="T43" fmla="*/ 12 h 105"/>
                <a:gd name="T44" fmla="*/ 26 w 97"/>
                <a:gd name="T45" fmla="*/ 18 h 105"/>
                <a:gd name="T46" fmla="*/ 8 w 97"/>
                <a:gd name="T47" fmla="*/ 1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7" h="105">
                  <a:moveTo>
                    <a:pt x="49" y="105"/>
                  </a:moveTo>
                  <a:cubicBezTo>
                    <a:pt x="47" y="104"/>
                    <a:pt x="47" y="104"/>
                    <a:pt x="47" y="104"/>
                  </a:cubicBezTo>
                  <a:cubicBezTo>
                    <a:pt x="45" y="103"/>
                    <a:pt x="0" y="85"/>
                    <a:pt x="0" y="44"/>
                  </a:cubicBezTo>
                  <a:cubicBezTo>
                    <a:pt x="0" y="0"/>
                    <a:pt x="0" y="0"/>
                    <a:pt x="0" y="0"/>
                  </a:cubicBezTo>
                  <a:cubicBezTo>
                    <a:pt x="6" y="4"/>
                    <a:pt x="6" y="4"/>
                    <a:pt x="6" y="4"/>
                  </a:cubicBezTo>
                  <a:cubicBezTo>
                    <a:pt x="6" y="4"/>
                    <a:pt x="16" y="10"/>
                    <a:pt x="26" y="10"/>
                  </a:cubicBezTo>
                  <a:cubicBezTo>
                    <a:pt x="36" y="10"/>
                    <a:pt x="47" y="4"/>
                    <a:pt x="47" y="4"/>
                  </a:cubicBezTo>
                  <a:cubicBezTo>
                    <a:pt x="49" y="3"/>
                    <a:pt x="49" y="3"/>
                    <a:pt x="49" y="3"/>
                  </a:cubicBezTo>
                  <a:cubicBezTo>
                    <a:pt x="51" y="4"/>
                    <a:pt x="51" y="4"/>
                    <a:pt x="51" y="4"/>
                  </a:cubicBezTo>
                  <a:cubicBezTo>
                    <a:pt x="51" y="4"/>
                    <a:pt x="61" y="10"/>
                    <a:pt x="72" y="10"/>
                  </a:cubicBezTo>
                  <a:cubicBezTo>
                    <a:pt x="82" y="10"/>
                    <a:pt x="91" y="4"/>
                    <a:pt x="91" y="4"/>
                  </a:cubicBezTo>
                  <a:cubicBezTo>
                    <a:pt x="97" y="0"/>
                    <a:pt x="97" y="0"/>
                    <a:pt x="97" y="0"/>
                  </a:cubicBezTo>
                  <a:cubicBezTo>
                    <a:pt x="97" y="44"/>
                    <a:pt x="97" y="44"/>
                    <a:pt x="97" y="44"/>
                  </a:cubicBezTo>
                  <a:cubicBezTo>
                    <a:pt x="97" y="85"/>
                    <a:pt x="52" y="103"/>
                    <a:pt x="50" y="104"/>
                  </a:cubicBezTo>
                  <a:lnTo>
                    <a:pt x="49" y="105"/>
                  </a:lnTo>
                  <a:close/>
                  <a:moveTo>
                    <a:pt x="8" y="14"/>
                  </a:moveTo>
                  <a:cubicBezTo>
                    <a:pt x="8" y="44"/>
                    <a:pt x="8" y="44"/>
                    <a:pt x="8" y="44"/>
                  </a:cubicBezTo>
                  <a:cubicBezTo>
                    <a:pt x="8" y="76"/>
                    <a:pt x="41" y="93"/>
                    <a:pt x="49" y="96"/>
                  </a:cubicBezTo>
                  <a:cubicBezTo>
                    <a:pt x="56" y="93"/>
                    <a:pt x="89" y="76"/>
                    <a:pt x="89" y="44"/>
                  </a:cubicBezTo>
                  <a:cubicBezTo>
                    <a:pt x="89" y="14"/>
                    <a:pt x="89" y="14"/>
                    <a:pt x="89" y="14"/>
                  </a:cubicBezTo>
                  <a:cubicBezTo>
                    <a:pt x="85" y="16"/>
                    <a:pt x="79" y="18"/>
                    <a:pt x="72" y="18"/>
                  </a:cubicBezTo>
                  <a:cubicBezTo>
                    <a:pt x="61" y="18"/>
                    <a:pt x="53" y="14"/>
                    <a:pt x="49" y="12"/>
                  </a:cubicBezTo>
                  <a:cubicBezTo>
                    <a:pt x="45" y="14"/>
                    <a:pt x="35" y="18"/>
                    <a:pt x="26" y="18"/>
                  </a:cubicBezTo>
                  <a:cubicBezTo>
                    <a:pt x="19" y="18"/>
                    <a:pt x="13" y="15"/>
                    <a:pt x="8" y="14"/>
                  </a:cubicBezTo>
                  <a:close/>
                </a:path>
              </a:pathLst>
            </a:custGeom>
            <a:solidFill>
              <a:srgbClr val="FFFFFF"/>
            </a:solidFill>
          </p:spPr>
          <p:txBody>
            <a:bodyPr vert="horz" wrap="square" lIns="91427" tIns="45713" rIns="91427" bIns="45713" numCol="1" anchor="t" anchorCtr="0" compatLnSpc="1">
              <a:prstTxWarp prst="textNoShape">
                <a:avLst/>
              </a:prstTxWarp>
            </a:bodyPr>
            <a:lstStyle/>
            <a:p>
              <a:pPr defTabSz="914224">
                <a:defRPr/>
              </a:pPr>
              <a:endParaRPr lang="en-US" kern="0">
                <a:solidFill>
                  <a:srgbClr val="505050"/>
                </a:solidFill>
                <a:latin typeface="Segoe UI Semilight"/>
              </a:endParaRPr>
            </a:p>
          </p:txBody>
        </p:sp>
      </p:grpSp>
      <p:grpSp>
        <p:nvGrpSpPr>
          <p:cNvPr id="33" name="Group 32"/>
          <p:cNvGrpSpPr/>
          <p:nvPr/>
        </p:nvGrpSpPr>
        <p:grpSpPr>
          <a:xfrm>
            <a:off x="6007741" y="3611819"/>
            <a:ext cx="656923" cy="656923"/>
            <a:chOff x="457580" y="4622691"/>
            <a:chExt cx="657017" cy="657017"/>
          </a:xfrm>
        </p:grpSpPr>
        <p:sp>
          <p:nvSpPr>
            <p:cNvPr id="39" name="Oval 38"/>
            <p:cNvSpPr/>
            <p:nvPr/>
          </p:nvSpPr>
          <p:spPr bwMode="auto">
            <a:xfrm>
              <a:off x="457580" y="4622691"/>
              <a:ext cx="657017" cy="657017"/>
            </a:xfrm>
            <a:prstGeom prst="ellipse">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0" name="Freeform 13"/>
            <p:cNvSpPr>
              <a:spLocks noChangeAspect="1" noEditPoints="1"/>
            </p:cNvSpPr>
            <p:nvPr/>
          </p:nvSpPr>
          <p:spPr bwMode="auto">
            <a:xfrm>
              <a:off x="636280" y="4798116"/>
              <a:ext cx="299616" cy="306166"/>
            </a:xfrm>
            <a:custGeom>
              <a:avLst/>
              <a:gdLst>
                <a:gd name="T0" fmla="*/ 366 w 366"/>
                <a:gd name="T1" fmla="*/ 128 h 374"/>
                <a:gd name="T2" fmla="*/ 325 w 366"/>
                <a:gd name="T3" fmla="*/ 61 h 374"/>
                <a:gd name="T4" fmla="*/ 256 w 366"/>
                <a:gd name="T5" fmla="*/ 61 h 374"/>
                <a:gd name="T6" fmla="*/ 222 w 366"/>
                <a:gd name="T7" fmla="*/ 0 h 374"/>
                <a:gd name="T8" fmla="*/ 142 w 366"/>
                <a:gd name="T9" fmla="*/ 0 h 374"/>
                <a:gd name="T10" fmla="*/ 108 w 366"/>
                <a:gd name="T11" fmla="*/ 61 h 374"/>
                <a:gd name="T12" fmla="*/ 38 w 366"/>
                <a:gd name="T13" fmla="*/ 61 h 374"/>
                <a:gd name="T14" fmla="*/ 0 w 366"/>
                <a:gd name="T15" fmla="*/ 128 h 374"/>
                <a:gd name="T16" fmla="*/ 38 w 366"/>
                <a:gd name="T17" fmla="*/ 198 h 374"/>
                <a:gd name="T18" fmla="*/ 108 w 366"/>
                <a:gd name="T19" fmla="*/ 198 h 374"/>
                <a:gd name="T20" fmla="*/ 137 w 366"/>
                <a:gd name="T21" fmla="*/ 249 h 374"/>
                <a:gd name="T22" fmla="*/ 106 w 366"/>
                <a:gd name="T23" fmla="*/ 307 h 374"/>
                <a:gd name="T24" fmla="*/ 145 w 366"/>
                <a:gd name="T25" fmla="*/ 374 h 374"/>
                <a:gd name="T26" fmla="*/ 224 w 366"/>
                <a:gd name="T27" fmla="*/ 374 h 374"/>
                <a:gd name="T28" fmla="*/ 258 w 366"/>
                <a:gd name="T29" fmla="*/ 316 h 374"/>
                <a:gd name="T30" fmla="*/ 325 w 366"/>
                <a:gd name="T31" fmla="*/ 316 h 374"/>
                <a:gd name="T32" fmla="*/ 366 w 366"/>
                <a:gd name="T33" fmla="*/ 246 h 374"/>
                <a:gd name="T34" fmla="*/ 333 w 366"/>
                <a:gd name="T35" fmla="*/ 188 h 374"/>
                <a:gd name="T36" fmla="*/ 366 w 366"/>
                <a:gd name="T37" fmla="*/ 128 h 374"/>
                <a:gd name="T38" fmla="*/ 345 w 366"/>
                <a:gd name="T39" fmla="*/ 128 h 374"/>
                <a:gd name="T40" fmla="*/ 316 w 366"/>
                <a:gd name="T41" fmla="*/ 179 h 374"/>
                <a:gd name="T42" fmla="*/ 258 w 366"/>
                <a:gd name="T43" fmla="*/ 179 h 374"/>
                <a:gd name="T44" fmla="*/ 229 w 366"/>
                <a:gd name="T45" fmla="*/ 128 h 374"/>
                <a:gd name="T46" fmla="*/ 258 w 366"/>
                <a:gd name="T47" fmla="*/ 80 h 374"/>
                <a:gd name="T48" fmla="*/ 316 w 366"/>
                <a:gd name="T49" fmla="*/ 80 h 374"/>
                <a:gd name="T50" fmla="*/ 345 w 366"/>
                <a:gd name="T51" fmla="*/ 128 h 374"/>
                <a:gd name="T52" fmla="*/ 152 w 366"/>
                <a:gd name="T53" fmla="*/ 20 h 374"/>
                <a:gd name="T54" fmla="*/ 210 w 366"/>
                <a:gd name="T55" fmla="*/ 20 h 374"/>
                <a:gd name="T56" fmla="*/ 239 w 366"/>
                <a:gd name="T57" fmla="*/ 70 h 374"/>
                <a:gd name="T58" fmla="*/ 210 w 366"/>
                <a:gd name="T59" fmla="*/ 119 h 374"/>
                <a:gd name="T60" fmla="*/ 152 w 366"/>
                <a:gd name="T61" fmla="*/ 119 h 374"/>
                <a:gd name="T62" fmla="*/ 123 w 366"/>
                <a:gd name="T63" fmla="*/ 70 h 374"/>
                <a:gd name="T64" fmla="*/ 152 w 366"/>
                <a:gd name="T65" fmla="*/ 20 h 374"/>
                <a:gd name="T66" fmla="*/ 22 w 366"/>
                <a:gd name="T67" fmla="*/ 128 h 374"/>
                <a:gd name="T68" fmla="*/ 51 w 366"/>
                <a:gd name="T69" fmla="*/ 80 h 374"/>
                <a:gd name="T70" fmla="*/ 106 w 366"/>
                <a:gd name="T71" fmla="*/ 80 h 374"/>
                <a:gd name="T72" fmla="*/ 135 w 366"/>
                <a:gd name="T73" fmla="*/ 128 h 374"/>
                <a:gd name="T74" fmla="*/ 106 w 366"/>
                <a:gd name="T75" fmla="*/ 179 h 374"/>
                <a:gd name="T76" fmla="*/ 51 w 366"/>
                <a:gd name="T77" fmla="*/ 179 h 374"/>
                <a:gd name="T78" fmla="*/ 22 w 366"/>
                <a:gd name="T79" fmla="*/ 128 h 374"/>
                <a:gd name="T80" fmla="*/ 152 w 366"/>
                <a:gd name="T81" fmla="*/ 138 h 374"/>
                <a:gd name="T82" fmla="*/ 210 w 366"/>
                <a:gd name="T83" fmla="*/ 138 h 374"/>
                <a:gd name="T84" fmla="*/ 239 w 366"/>
                <a:gd name="T85" fmla="*/ 188 h 374"/>
                <a:gd name="T86" fmla="*/ 210 w 366"/>
                <a:gd name="T87" fmla="*/ 237 h 374"/>
                <a:gd name="T88" fmla="*/ 152 w 366"/>
                <a:gd name="T89" fmla="*/ 237 h 374"/>
                <a:gd name="T90" fmla="*/ 123 w 366"/>
                <a:gd name="T91" fmla="*/ 188 h 374"/>
                <a:gd name="T92" fmla="*/ 152 w 366"/>
                <a:gd name="T93" fmla="*/ 138 h 374"/>
                <a:gd name="T94" fmla="*/ 212 w 366"/>
                <a:gd name="T95" fmla="*/ 355 h 374"/>
                <a:gd name="T96" fmla="*/ 157 w 366"/>
                <a:gd name="T97" fmla="*/ 355 h 374"/>
                <a:gd name="T98" fmla="*/ 128 w 366"/>
                <a:gd name="T99" fmla="*/ 307 h 374"/>
                <a:gd name="T100" fmla="*/ 157 w 366"/>
                <a:gd name="T101" fmla="*/ 256 h 374"/>
                <a:gd name="T102" fmla="*/ 212 w 366"/>
                <a:gd name="T103" fmla="*/ 256 h 374"/>
                <a:gd name="T104" fmla="*/ 241 w 366"/>
                <a:gd name="T105" fmla="*/ 307 h 374"/>
                <a:gd name="T106" fmla="*/ 212 w 366"/>
                <a:gd name="T107" fmla="*/ 355 h 374"/>
                <a:gd name="T108" fmla="*/ 316 w 366"/>
                <a:gd name="T109" fmla="*/ 297 h 374"/>
                <a:gd name="T110" fmla="*/ 258 w 366"/>
                <a:gd name="T111" fmla="*/ 297 h 374"/>
                <a:gd name="T112" fmla="*/ 229 w 366"/>
                <a:gd name="T113" fmla="*/ 246 h 374"/>
                <a:gd name="T114" fmla="*/ 258 w 366"/>
                <a:gd name="T115" fmla="*/ 198 h 374"/>
                <a:gd name="T116" fmla="*/ 316 w 366"/>
                <a:gd name="T117" fmla="*/ 198 h 374"/>
                <a:gd name="T118" fmla="*/ 345 w 366"/>
                <a:gd name="T119" fmla="*/ 246 h 374"/>
                <a:gd name="T120" fmla="*/ 316 w 366"/>
                <a:gd name="T121" fmla="*/ 297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66" h="374">
                  <a:moveTo>
                    <a:pt x="366" y="128"/>
                  </a:moveTo>
                  <a:lnTo>
                    <a:pt x="325" y="61"/>
                  </a:lnTo>
                  <a:lnTo>
                    <a:pt x="256" y="61"/>
                  </a:lnTo>
                  <a:lnTo>
                    <a:pt x="222" y="0"/>
                  </a:lnTo>
                  <a:lnTo>
                    <a:pt x="142" y="0"/>
                  </a:lnTo>
                  <a:lnTo>
                    <a:pt x="108" y="61"/>
                  </a:lnTo>
                  <a:lnTo>
                    <a:pt x="38" y="61"/>
                  </a:lnTo>
                  <a:lnTo>
                    <a:pt x="0" y="128"/>
                  </a:lnTo>
                  <a:lnTo>
                    <a:pt x="38" y="198"/>
                  </a:lnTo>
                  <a:lnTo>
                    <a:pt x="108" y="198"/>
                  </a:lnTo>
                  <a:lnTo>
                    <a:pt x="137" y="249"/>
                  </a:lnTo>
                  <a:lnTo>
                    <a:pt x="106" y="307"/>
                  </a:lnTo>
                  <a:lnTo>
                    <a:pt x="145" y="374"/>
                  </a:lnTo>
                  <a:lnTo>
                    <a:pt x="224" y="374"/>
                  </a:lnTo>
                  <a:lnTo>
                    <a:pt x="258" y="316"/>
                  </a:lnTo>
                  <a:lnTo>
                    <a:pt x="325" y="316"/>
                  </a:lnTo>
                  <a:lnTo>
                    <a:pt x="366" y="246"/>
                  </a:lnTo>
                  <a:lnTo>
                    <a:pt x="333" y="188"/>
                  </a:lnTo>
                  <a:lnTo>
                    <a:pt x="366" y="128"/>
                  </a:lnTo>
                  <a:close/>
                  <a:moveTo>
                    <a:pt x="345" y="128"/>
                  </a:moveTo>
                  <a:lnTo>
                    <a:pt x="316" y="179"/>
                  </a:lnTo>
                  <a:lnTo>
                    <a:pt x="258" y="179"/>
                  </a:lnTo>
                  <a:lnTo>
                    <a:pt x="229" y="128"/>
                  </a:lnTo>
                  <a:lnTo>
                    <a:pt x="258" y="80"/>
                  </a:lnTo>
                  <a:lnTo>
                    <a:pt x="316" y="80"/>
                  </a:lnTo>
                  <a:lnTo>
                    <a:pt x="345" y="128"/>
                  </a:lnTo>
                  <a:close/>
                  <a:moveTo>
                    <a:pt x="152" y="20"/>
                  </a:moveTo>
                  <a:lnTo>
                    <a:pt x="210" y="20"/>
                  </a:lnTo>
                  <a:lnTo>
                    <a:pt x="239" y="70"/>
                  </a:lnTo>
                  <a:lnTo>
                    <a:pt x="210" y="119"/>
                  </a:lnTo>
                  <a:lnTo>
                    <a:pt x="152" y="119"/>
                  </a:lnTo>
                  <a:lnTo>
                    <a:pt x="123" y="70"/>
                  </a:lnTo>
                  <a:lnTo>
                    <a:pt x="152" y="20"/>
                  </a:lnTo>
                  <a:close/>
                  <a:moveTo>
                    <a:pt x="22" y="128"/>
                  </a:moveTo>
                  <a:lnTo>
                    <a:pt x="51" y="80"/>
                  </a:lnTo>
                  <a:lnTo>
                    <a:pt x="106" y="80"/>
                  </a:lnTo>
                  <a:lnTo>
                    <a:pt x="135" y="128"/>
                  </a:lnTo>
                  <a:lnTo>
                    <a:pt x="106" y="179"/>
                  </a:lnTo>
                  <a:lnTo>
                    <a:pt x="51" y="179"/>
                  </a:lnTo>
                  <a:lnTo>
                    <a:pt x="22" y="128"/>
                  </a:lnTo>
                  <a:close/>
                  <a:moveTo>
                    <a:pt x="152" y="138"/>
                  </a:moveTo>
                  <a:lnTo>
                    <a:pt x="210" y="138"/>
                  </a:lnTo>
                  <a:lnTo>
                    <a:pt x="239" y="188"/>
                  </a:lnTo>
                  <a:lnTo>
                    <a:pt x="210" y="237"/>
                  </a:lnTo>
                  <a:lnTo>
                    <a:pt x="152" y="237"/>
                  </a:lnTo>
                  <a:lnTo>
                    <a:pt x="123" y="188"/>
                  </a:lnTo>
                  <a:lnTo>
                    <a:pt x="152" y="138"/>
                  </a:lnTo>
                  <a:close/>
                  <a:moveTo>
                    <a:pt x="212" y="355"/>
                  </a:moveTo>
                  <a:lnTo>
                    <a:pt x="157" y="355"/>
                  </a:lnTo>
                  <a:lnTo>
                    <a:pt x="128" y="307"/>
                  </a:lnTo>
                  <a:lnTo>
                    <a:pt x="157" y="256"/>
                  </a:lnTo>
                  <a:lnTo>
                    <a:pt x="212" y="256"/>
                  </a:lnTo>
                  <a:lnTo>
                    <a:pt x="241" y="307"/>
                  </a:lnTo>
                  <a:lnTo>
                    <a:pt x="212" y="355"/>
                  </a:lnTo>
                  <a:close/>
                  <a:moveTo>
                    <a:pt x="316" y="297"/>
                  </a:moveTo>
                  <a:lnTo>
                    <a:pt x="258" y="297"/>
                  </a:lnTo>
                  <a:lnTo>
                    <a:pt x="229" y="246"/>
                  </a:lnTo>
                  <a:lnTo>
                    <a:pt x="258" y="198"/>
                  </a:lnTo>
                  <a:lnTo>
                    <a:pt x="316" y="198"/>
                  </a:lnTo>
                  <a:lnTo>
                    <a:pt x="345" y="246"/>
                  </a:lnTo>
                  <a:lnTo>
                    <a:pt x="316" y="297"/>
                  </a:lnTo>
                  <a:close/>
                </a:path>
              </a:pathLst>
            </a:custGeom>
            <a:solidFill>
              <a:srgbClr val="FFFFFF"/>
            </a:solidFill>
          </p:spPr>
          <p:txBody>
            <a:bodyPr vert="horz" wrap="square" lIns="91427" tIns="45713" rIns="91427" bIns="45713" numCol="1" anchor="t" anchorCtr="0" compatLnSpc="1">
              <a:prstTxWarp prst="textNoShape">
                <a:avLst/>
              </a:prstTxWarp>
            </a:bodyPr>
            <a:lstStyle/>
            <a:p>
              <a:pPr defTabSz="914224">
                <a:defRPr/>
              </a:pPr>
              <a:endParaRPr lang="en-US" kern="0">
                <a:solidFill>
                  <a:srgbClr val="505050"/>
                </a:solidFill>
                <a:latin typeface="Segoe UI Semilight"/>
              </a:endParaRPr>
            </a:p>
          </p:txBody>
        </p:sp>
      </p:grpSp>
      <p:grpSp>
        <p:nvGrpSpPr>
          <p:cNvPr id="41" name="Group 40"/>
          <p:cNvGrpSpPr/>
          <p:nvPr/>
        </p:nvGrpSpPr>
        <p:grpSpPr>
          <a:xfrm>
            <a:off x="6007741" y="1252046"/>
            <a:ext cx="656923" cy="656923"/>
            <a:chOff x="457580" y="2611033"/>
            <a:chExt cx="657017" cy="657017"/>
          </a:xfrm>
        </p:grpSpPr>
        <p:sp>
          <p:nvSpPr>
            <p:cNvPr id="42" name="Oval 41"/>
            <p:cNvSpPr/>
            <p:nvPr/>
          </p:nvSpPr>
          <p:spPr bwMode="auto">
            <a:xfrm>
              <a:off x="457580" y="2611033"/>
              <a:ext cx="657017" cy="657017"/>
            </a:xfrm>
            <a:prstGeom prst="ellipse">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3" name="Freeform 13"/>
            <p:cNvSpPr>
              <a:spLocks noChangeAspect="1" noEditPoints="1"/>
            </p:cNvSpPr>
            <p:nvPr/>
          </p:nvSpPr>
          <p:spPr bwMode="auto">
            <a:xfrm>
              <a:off x="618566" y="2798123"/>
              <a:ext cx="335044" cy="232037"/>
            </a:xfrm>
            <a:custGeom>
              <a:avLst/>
              <a:gdLst>
                <a:gd name="T0" fmla="*/ 28 w 128"/>
                <a:gd name="T1" fmla="*/ 88 h 88"/>
                <a:gd name="T2" fmla="*/ 94 w 128"/>
                <a:gd name="T3" fmla="*/ 88 h 88"/>
                <a:gd name="T4" fmla="*/ 128 w 128"/>
                <a:gd name="T5" fmla="*/ 54 h 88"/>
                <a:gd name="T6" fmla="*/ 96 w 128"/>
                <a:gd name="T7" fmla="*/ 20 h 88"/>
                <a:gd name="T8" fmla="*/ 64 w 128"/>
                <a:gd name="T9" fmla="*/ 0 h 88"/>
                <a:gd name="T10" fmla="*/ 28 w 128"/>
                <a:gd name="T11" fmla="*/ 32 h 88"/>
                <a:gd name="T12" fmla="*/ 28 w 128"/>
                <a:gd name="T13" fmla="*/ 32 h 88"/>
                <a:gd name="T14" fmla="*/ 0 w 128"/>
                <a:gd name="T15" fmla="*/ 60 h 88"/>
                <a:gd name="T16" fmla="*/ 28 w 128"/>
                <a:gd name="T17" fmla="*/ 88 h 88"/>
                <a:gd name="T18" fmla="*/ 28 w 128"/>
                <a:gd name="T19" fmla="*/ 40 h 88"/>
                <a:gd name="T20" fmla="*/ 31 w 128"/>
                <a:gd name="T21" fmla="*/ 41 h 88"/>
                <a:gd name="T22" fmla="*/ 36 w 128"/>
                <a:gd name="T23" fmla="*/ 41 h 88"/>
                <a:gd name="T24" fmla="*/ 36 w 128"/>
                <a:gd name="T25" fmla="*/ 36 h 88"/>
                <a:gd name="T26" fmla="*/ 64 w 128"/>
                <a:gd name="T27" fmla="*/ 8 h 88"/>
                <a:gd name="T28" fmla="*/ 90 w 128"/>
                <a:gd name="T29" fmla="*/ 26 h 88"/>
                <a:gd name="T30" fmla="*/ 91 w 128"/>
                <a:gd name="T31" fmla="*/ 28 h 88"/>
                <a:gd name="T32" fmla="*/ 94 w 128"/>
                <a:gd name="T33" fmla="*/ 28 h 88"/>
                <a:gd name="T34" fmla="*/ 120 w 128"/>
                <a:gd name="T35" fmla="*/ 54 h 88"/>
                <a:gd name="T36" fmla="*/ 94 w 128"/>
                <a:gd name="T37" fmla="*/ 80 h 88"/>
                <a:gd name="T38" fmla="*/ 28 w 128"/>
                <a:gd name="T39" fmla="*/ 80 h 88"/>
                <a:gd name="T40" fmla="*/ 8 w 128"/>
                <a:gd name="T41" fmla="*/ 60 h 88"/>
                <a:gd name="T42" fmla="*/ 28 w 128"/>
                <a:gd name="T43" fmla="*/ 4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8" h="88">
                  <a:moveTo>
                    <a:pt x="28" y="88"/>
                  </a:moveTo>
                  <a:cubicBezTo>
                    <a:pt x="94" y="88"/>
                    <a:pt x="94" y="88"/>
                    <a:pt x="94" y="88"/>
                  </a:cubicBezTo>
                  <a:cubicBezTo>
                    <a:pt x="113" y="88"/>
                    <a:pt x="128" y="73"/>
                    <a:pt x="128" y="54"/>
                  </a:cubicBezTo>
                  <a:cubicBezTo>
                    <a:pt x="128" y="36"/>
                    <a:pt x="114" y="21"/>
                    <a:pt x="96" y="20"/>
                  </a:cubicBezTo>
                  <a:cubicBezTo>
                    <a:pt x="90" y="8"/>
                    <a:pt x="78" y="0"/>
                    <a:pt x="64" y="0"/>
                  </a:cubicBezTo>
                  <a:cubicBezTo>
                    <a:pt x="46" y="0"/>
                    <a:pt x="30" y="14"/>
                    <a:pt x="28" y="32"/>
                  </a:cubicBezTo>
                  <a:cubicBezTo>
                    <a:pt x="28" y="32"/>
                    <a:pt x="28" y="32"/>
                    <a:pt x="28" y="32"/>
                  </a:cubicBezTo>
                  <a:cubicBezTo>
                    <a:pt x="13" y="32"/>
                    <a:pt x="0" y="45"/>
                    <a:pt x="0" y="60"/>
                  </a:cubicBezTo>
                  <a:cubicBezTo>
                    <a:pt x="0" y="76"/>
                    <a:pt x="13" y="88"/>
                    <a:pt x="28" y="88"/>
                  </a:cubicBezTo>
                  <a:close/>
                  <a:moveTo>
                    <a:pt x="28" y="40"/>
                  </a:moveTo>
                  <a:cubicBezTo>
                    <a:pt x="29" y="40"/>
                    <a:pt x="30" y="40"/>
                    <a:pt x="31" y="41"/>
                  </a:cubicBezTo>
                  <a:cubicBezTo>
                    <a:pt x="36" y="41"/>
                    <a:pt x="36" y="41"/>
                    <a:pt x="36" y="41"/>
                  </a:cubicBezTo>
                  <a:cubicBezTo>
                    <a:pt x="36" y="36"/>
                    <a:pt x="36" y="36"/>
                    <a:pt x="36" y="36"/>
                  </a:cubicBezTo>
                  <a:cubicBezTo>
                    <a:pt x="36" y="21"/>
                    <a:pt x="49" y="8"/>
                    <a:pt x="64" y="8"/>
                  </a:cubicBezTo>
                  <a:cubicBezTo>
                    <a:pt x="76" y="8"/>
                    <a:pt x="86" y="15"/>
                    <a:pt x="90" y="26"/>
                  </a:cubicBezTo>
                  <a:cubicBezTo>
                    <a:pt x="91" y="28"/>
                    <a:pt x="91" y="28"/>
                    <a:pt x="91" y="28"/>
                  </a:cubicBezTo>
                  <a:cubicBezTo>
                    <a:pt x="94" y="28"/>
                    <a:pt x="94" y="28"/>
                    <a:pt x="94" y="28"/>
                  </a:cubicBezTo>
                  <a:cubicBezTo>
                    <a:pt x="108" y="28"/>
                    <a:pt x="120" y="40"/>
                    <a:pt x="120" y="54"/>
                  </a:cubicBezTo>
                  <a:cubicBezTo>
                    <a:pt x="120" y="69"/>
                    <a:pt x="108" y="80"/>
                    <a:pt x="94" y="80"/>
                  </a:cubicBezTo>
                  <a:cubicBezTo>
                    <a:pt x="28" y="80"/>
                    <a:pt x="28" y="80"/>
                    <a:pt x="28" y="80"/>
                  </a:cubicBezTo>
                  <a:cubicBezTo>
                    <a:pt x="17" y="80"/>
                    <a:pt x="8" y="71"/>
                    <a:pt x="8" y="60"/>
                  </a:cubicBezTo>
                  <a:cubicBezTo>
                    <a:pt x="8" y="49"/>
                    <a:pt x="17" y="40"/>
                    <a:pt x="28" y="40"/>
                  </a:cubicBezTo>
                  <a:close/>
                </a:path>
              </a:pathLst>
            </a:custGeom>
            <a:solidFill>
              <a:srgbClr val="FFFFFF"/>
            </a:solidFill>
          </p:spPr>
          <p:txBody>
            <a:bodyPr vert="horz" wrap="square" lIns="91427" tIns="45713" rIns="91427" bIns="45713" numCol="1" anchor="t" anchorCtr="0" compatLnSpc="1">
              <a:prstTxWarp prst="textNoShape">
                <a:avLst/>
              </a:prstTxWarp>
            </a:bodyPr>
            <a:lstStyle/>
            <a:p>
              <a:pPr defTabSz="914224">
                <a:defRPr/>
              </a:pPr>
              <a:endParaRPr lang="en-US" kern="0">
                <a:solidFill>
                  <a:srgbClr val="505050"/>
                </a:solidFill>
                <a:latin typeface="Segoe UI Semilight"/>
              </a:endParaRPr>
            </a:p>
          </p:txBody>
        </p:sp>
      </p:grpSp>
      <p:sp>
        <p:nvSpPr>
          <p:cNvPr id="21" name="Rectangle 20"/>
          <p:cNvSpPr/>
          <p:nvPr/>
        </p:nvSpPr>
        <p:spPr bwMode="auto">
          <a:xfrm>
            <a:off x="883" y="497"/>
            <a:ext cx="5303094" cy="699353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kern="0" dirty="0" err="1">
              <a:solidFill>
                <a:schemeClr val="tx1"/>
              </a:solidFill>
              <a:ea typeface="Segoe UI" pitchFamily="34" charset="0"/>
              <a:cs typeface="Segoe UI" pitchFamily="34" charset="0"/>
            </a:endParaRPr>
          </a:p>
        </p:txBody>
      </p:sp>
      <p:sp>
        <p:nvSpPr>
          <p:cNvPr id="25" name="Title 1"/>
          <p:cNvSpPr txBox="1">
            <a:spLocks/>
          </p:cNvSpPr>
          <p:nvPr/>
        </p:nvSpPr>
        <p:spPr>
          <a:xfrm>
            <a:off x="275482" y="3031047"/>
            <a:ext cx="5485621" cy="947294"/>
          </a:xfrm>
          <a:prstGeom prst="rect">
            <a:avLst/>
          </a:prstGeom>
        </p:spPr>
        <p:txBody>
          <a:bodyPr vert="horz" wrap="square" lIns="146283" tIns="91427" rIns="146283" bIns="91427" rtlCol="0" anchor="t">
            <a:spAutoFit/>
          </a:bodyPr>
          <a:lstStyle>
            <a:lvl1pPr algn="l" defTabSz="932742" rtl="0" eaLnBrk="1" latinLnBrk="0" hangingPunct="1">
              <a:lnSpc>
                <a:spcPct val="90000"/>
              </a:lnSpc>
              <a:spcBef>
                <a:spcPct val="0"/>
              </a:spcBef>
              <a:buNone/>
              <a:defRPr lang="en-US" sz="6600"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5399" spc="-40" dirty="0">
                <a:gradFill>
                  <a:gsLst>
                    <a:gs pos="1250">
                      <a:schemeClr val="bg1"/>
                    </a:gs>
                    <a:gs pos="100000">
                      <a:schemeClr val="bg1"/>
                    </a:gs>
                  </a:gsLst>
                  <a:lin ang="5400000" scaled="0"/>
                </a:gradFill>
                <a:latin typeface="Segoe UI Light"/>
              </a:rPr>
              <a:t>Microsoft Azure</a:t>
            </a:r>
          </a:p>
        </p:txBody>
      </p:sp>
    </p:spTree>
    <p:extLst>
      <p:ext uri="{BB962C8B-B14F-4D97-AF65-F5344CB8AC3E}">
        <p14:creationId xmlns:p14="http://schemas.microsoft.com/office/powerpoint/2010/main" val="4086473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30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400"/>
                                        <p:tgtEl>
                                          <p:spTgt spid="25"/>
                                        </p:tgtEl>
                                      </p:cBhvr>
                                    </p:animEffect>
                                  </p:childTnLst>
                                </p:cTn>
                              </p:par>
                              <p:par>
                                <p:cTn id="8" presetID="42" presetClass="path" presetSubtype="0" accel="50000" decel="50000" fill="hold" grpId="1" nodeType="withEffect">
                                  <p:stCondLst>
                                    <p:cond delay="0"/>
                                  </p:stCondLst>
                                  <p:childTnLst>
                                    <p:animMotion origin="layout" path="M -4.44218E-6 3.33182E-6 L -4.44218E-6 0.17975 " pathEditMode="relative" rAng="0" ptsTypes="AA">
                                      <p:cBhvr>
                                        <p:cTn id="9" dur="800" spd="-100000" fill="hold"/>
                                        <p:tgtEl>
                                          <p:spTgt spid="25"/>
                                        </p:tgtEl>
                                        <p:attrNameLst>
                                          <p:attrName>ppt_x</p:attrName>
                                          <p:attrName>ppt_y</p:attrName>
                                        </p:attrNameLst>
                                      </p:cBhvr>
                                      <p:rCtr x="0" y="8988"/>
                                    </p:animMotion>
                                  </p:childTnLst>
                                </p:cTn>
                              </p:par>
                              <p:par>
                                <p:cTn id="10" presetID="10" presetClass="entr" presetSubtype="0" fill="hold" nodeType="withEffect">
                                  <p:stCondLst>
                                    <p:cond delay="900"/>
                                  </p:stCondLst>
                                  <p:childTnLst>
                                    <p:set>
                                      <p:cBhvr>
                                        <p:cTn id="11" dur="1" fill="hold">
                                          <p:stCondLst>
                                            <p:cond delay="0"/>
                                          </p:stCondLst>
                                        </p:cTn>
                                        <p:tgtEl>
                                          <p:spTgt spid="41"/>
                                        </p:tgtEl>
                                        <p:attrNameLst>
                                          <p:attrName>style.visibility</p:attrName>
                                        </p:attrNameLst>
                                      </p:cBhvr>
                                      <p:to>
                                        <p:strVal val="visible"/>
                                      </p:to>
                                    </p:set>
                                    <p:animEffect transition="in" filter="fade">
                                      <p:cBhvr>
                                        <p:cTn id="12" dur="300"/>
                                        <p:tgtEl>
                                          <p:spTgt spid="41"/>
                                        </p:tgtEl>
                                      </p:cBhvr>
                                    </p:animEffect>
                                  </p:childTnLst>
                                </p:cTn>
                              </p:par>
                              <p:par>
                                <p:cTn id="13" presetID="63" presetClass="path" presetSubtype="0" decel="100000" fill="hold" nodeType="withEffect">
                                  <p:stCondLst>
                                    <p:cond delay="600"/>
                                  </p:stCondLst>
                                  <p:childTnLst>
                                    <p:animMotion origin="layout" path="M -2.32831E-6 -3.01407E-6 L 0.11386 -3.01407E-6 " pathEditMode="relative" rAng="0" ptsTypes="AA">
                                      <p:cBhvr>
                                        <p:cTn id="14" dur="600" spd="-100000" fill="hold"/>
                                        <p:tgtEl>
                                          <p:spTgt spid="41"/>
                                        </p:tgtEl>
                                        <p:attrNameLst>
                                          <p:attrName>ppt_x</p:attrName>
                                          <p:attrName>ppt_y</p:attrName>
                                        </p:attrNameLst>
                                      </p:cBhvr>
                                      <p:rCtr x="5693" y="0"/>
                                    </p:animMotion>
                                  </p:childTnLst>
                                </p:cTn>
                              </p:par>
                              <p:par>
                                <p:cTn id="15" presetID="6" presetClass="emph" presetSubtype="0" accel="100000" autoRev="1" fill="hold" nodeType="withEffect">
                                  <p:stCondLst>
                                    <p:cond delay="0"/>
                                  </p:stCondLst>
                                  <p:childTnLst>
                                    <p:animScale>
                                      <p:cBhvr>
                                        <p:cTn id="16" dur="600" fill="hold"/>
                                        <p:tgtEl>
                                          <p:spTgt spid="41"/>
                                        </p:tgtEl>
                                      </p:cBhvr>
                                      <p:by x="20000" y="20000"/>
                                    </p:animScale>
                                  </p:childTnLst>
                                </p:cTn>
                              </p:par>
                              <p:par>
                                <p:cTn id="17" presetID="10" presetClass="entr" presetSubtype="0" fill="hold" grpId="0" nodeType="withEffect">
                                  <p:stCondLst>
                                    <p:cond delay="900"/>
                                  </p:stCondLst>
                                  <p:childTnLst>
                                    <p:set>
                                      <p:cBhvr>
                                        <p:cTn id="18" dur="1" fill="hold">
                                          <p:stCondLst>
                                            <p:cond delay="0"/>
                                          </p:stCondLst>
                                        </p:cTn>
                                        <p:tgtEl>
                                          <p:spTgt spid="24"/>
                                        </p:tgtEl>
                                        <p:attrNameLst>
                                          <p:attrName>style.visibility</p:attrName>
                                        </p:attrNameLst>
                                      </p:cBhvr>
                                      <p:to>
                                        <p:strVal val="visible"/>
                                      </p:to>
                                    </p:set>
                                    <p:animEffect transition="in" filter="fade">
                                      <p:cBhvr>
                                        <p:cTn id="19" dur="300"/>
                                        <p:tgtEl>
                                          <p:spTgt spid="24"/>
                                        </p:tgtEl>
                                      </p:cBhvr>
                                    </p:animEffect>
                                  </p:childTnLst>
                                </p:cTn>
                              </p:par>
                              <p:par>
                                <p:cTn id="20" presetID="63" presetClass="path" presetSubtype="0" decel="100000" fill="hold" grpId="1" nodeType="withEffect">
                                  <p:stCondLst>
                                    <p:cond delay="900"/>
                                  </p:stCondLst>
                                  <p:childTnLst>
                                    <p:animMotion origin="layout" path="M -5.31019E-7 -3.01407E-6 L 0.02451 -3.01407E-6 " pathEditMode="relative" rAng="0" ptsTypes="AA">
                                      <p:cBhvr>
                                        <p:cTn id="21" dur="400" spd="-100000" fill="hold"/>
                                        <p:tgtEl>
                                          <p:spTgt spid="24"/>
                                        </p:tgtEl>
                                        <p:attrNameLst>
                                          <p:attrName>ppt_x</p:attrName>
                                          <p:attrName>ppt_y</p:attrName>
                                        </p:attrNameLst>
                                      </p:cBhvr>
                                      <p:rCtr x="1225" y="0"/>
                                    </p:animMotion>
                                  </p:childTnLst>
                                </p:cTn>
                              </p:par>
                              <p:par>
                                <p:cTn id="22" presetID="10" presetClass="entr" presetSubtype="0" fill="hold" nodeType="withEffect">
                                  <p:stCondLst>
                                    <p:cond delay="900"/>
                                  </p:stCondLst>
                                  <p:childTnLst>
                                    <p:set>
                                      <p:cBhvr>
                                        <p:cTn id="23" dur="1" fill="hold">
                                          <p:stCondLst>
                                            <p:cond delay="0"/>
                                          </p:stCondLst>
                                        </p:cTn>
                                        <p:tgtEl>
                                          <p:spTgt spid="27"/>
                                        </p:tgtEl>
                                        <p:attrNameLst>
                                          <p:attrName>style.visibility</p:attrName>
                                        </p:attrNameLst>
                                      </p:cBhvr>
                                      <p:to>
                                        <p:strVal val="visible"/>
                                      </p:to>
                                    </p:set>
                                    <p:animEffect transition="in" filter="fade">
                                      <p:cBhvr>
                                        <p:cTn id="24" dur="300"/>
                                        <p:tgtEl>
                                          <p:spTgt spid="27"/>
                                        </p:tgtEl>
                                      </p:cBhvr>
                                    </p:animEffect>
                                  </p:childTnLst>
                                </p:cTn>
                              </p:par>
                              <p:par>
                                <p:cTn id="25" presetID="63" presetClass="path" presetSubtype="0" decel="100000" fill="hold" nodeType="withEffect">
                                  <p:stCondLst>
                                    <p:cond delay="600"/>
                                  </p:stCondLst>
                                  <p:childTnLst>
                                    <p:animMotion origin="layout" path="M -2.32831E-6 -3.01407E-6 L 0.11386 -3.01407E-6 " pathEditMode="relative" rAng="0" ptsTypes="AA">
                                      <p:cBhvr>
                                        <p:cTn id="26" dur="600" spd="-100000" fill="hold"/>
                                        <p:tgtEl>
                                          <p:spTgt spid="27"/>
                                        </p:tgtEl>
                                        <p:attrNameLst>
                                          <p:attrName>ppt_x</p:attrName>
                                          <p:attrName>ppt_y</p:attrName>
                                        </p:attrNameLst>
                                      </p:cBhvr>
                                      <p:rCtr x="5693" y="0"/>
                                    </p:animMotion>
                                  </p:childTnLst>
                                </p:cTn>
                              </p:par>
                              <p:par>
                                <p:cTn id="27" presetID="6" presetClass="emph" presetSubtype="0" accel="100000" autoRev="1" fill="hold" nodeType="withEffect">
                                  <p:stCondLst>
                                    <p:cond delay="0"/>
                                  </p:stCondLst>
                                  <p:childTnLst>
                                    <p:animScale>
                                      <p:cBhvr>
                                        <p:cTn id="28" dur="600" fill="hold"/>
                                        <p:tgtEl>
                                          <p:spTgt spid="27"/>
                                        </p:tgtEl>
                                      </p:cBhvr>
                                      <p:by x="20000" y="20000"/>
                                    </p:animScale>
                                  </p:childTnLst>
                                </p:cTn>
                              </p:par>
                              <p:par>
                                <p:cTn id="29" presetID="10" presetClass="entr" presetSubtype="0" fill="hold" nodeType="withEffect">
                                  <p:stCondLst>
                                    <p:cond delay="900"/>
                                  </p:stCondLst>
                                  <p:childTnLst>
                                    <p:set>
                                      <p:cBhvr>
                                        <p:cTn id="30" dur="1" fill="hold">
                                          <p:stCondLst>
                                            <p:cond delay="0"/>
                                          </p:stCondLst>
                                        </p:cTn>
                                        <p:tgtEl>
                                          <p:spTgt spid="33"/>
                                        </p:tgtEl>
                                        <p:attrNameLst>
                                          <p:attrName>style.visibility</p:attrName>
                                        </p:attrNameLst>
                                      </p:cBhvr>
                                      <p:to>
                                        <p:strVal val="visible"/>
                                      </p:to>
                                    </p:set>
                                    <p:animEffect transition="in" filter="fade">
                                      <p:cBhvr>
                                        <p:cTn id="31" dur="300"/>
                                        <p:tgtEl>
                                          <p:spTgt spid="33"/>
                                        </p:tgtEl>
                                      </p:cBhvr>
                                    </p:animEffect>
                                  </p:childTnLst>
                                </p:cTn>
                              </p:par>
                              <p:par>
                                <p:cTn id="32" presetID="63" presetClass="path" presetSubtype="0" decel="100000" fill="hold" nodeType="withEffect">
                                  <p:stCondLst>
                                    <p:cond delay="600"/>
                                  </p:stCondLst>
                                  <p:childTnLst>
                                    <p:animMotion origin="layout" path="M -2.32831E-6 -3.01407E-6 L 0.11386 -3.01407E-6 " pathEditMode="relative" rAng="0" ptsTypes="AA">
                                      <p:cBhvr>
                                        <p:cTn id="33" dur="600" spd="-100000" fill="hold"/>
                                        <p:tgtEl>
                                          <p:spTgt spid="33"/>
                                        </p:tgtEl>
                                        <p:attrNameLst>
                                          <p:attrName>ppt_x</p:attrName>
                                          <p:attrName>ppt_y</p:attrName>
                                        </p:attrNameLst>
                                      </p:cBhvr>
                                      <p:rCtr x="5693" y="0"/>
                                    </p:animMotion>
                                  </p:childTnLst>
                                </p:cTn>
                              </p:par>
                              <p:par>
                                <p:cTn id="34" presetID="6" presetClass="emph" presetSubtype="0" accel="100000" autoRev="1" fill="hold" nodeType="withEffect">
                                  <p:stCondLst>
                                    <p:cond delay="0"/>
                                  </p:stCondLst>
                                  <p:childTnLst>
                                    <p:animScale>
                                      <p:cBhvr>
                                        <p:cTn id="35" dur="600" fill="hold"/>
                                        <p:tgtEl>
                                          <p:spTgt spid="33"/>
                                        </p:tgtEl>
                                      </p:cBhvr>
                                      <p:by x="20000" y="20000"/>
                                    </p:animScale>
                                  </p:childTnLst>
                                </p:cTn>
                              </p:par>
                              <p:par>
                                <p:cTn id="36" presetID="10" presetClass="entr" presetSubtype="0" fill="hold" grpId="0" nodeType="withEffect">
                                  <p:stCondLst>
                                    <p:cond delay="900"/>
                                  </p:stCondLst>
                                  <p:childTnLst>
                                    <p:set>
                                      <p:cBhvr>
                                        <p:cTn id="37" dur="1" fill="hold">
                                          <p:stCondLst>
                                            <p:cond delay="0"/>
                                          </p:stCondLst>
                                        </p:cTn>
                                        <p:tgtEl>
                                          <p:spTgt spid="22"/>
                                        </p:tgtEl>
                                        <p:attrNameLst>
                                          <p:attrName>style.visibility</p:attrName>
                                        </p:attrNameLst>
                                      </p:cBhvr>
                                      <p:to>
                                        <p:strVal val="visible"/>
                                      </p:to>
                                    </p:set>
                                    <p:animEffect transition="in" filter="fade">
                                      <p:cBhvr>
                                        <p:cTn id="38" dur="300"/>
                                        <p:tgtEl>
                                          <p:spTgt spid="22"/>
                                        </p:tgtEl>
                                      </p:cBhvr>
                                    </p:animEffect>
                                  </p:childTnLst>
                                </p:cTn>
                              </p:par>
                              <p:par>
                                <p:cTn id="39" presetID="63" presetClass="path" presetSubtype="0" decel="100000" fill="hold" grpId="1" nodeType="withEffect">
                                  <p:stCondLst>
                                    <p:cond delay="900"/>
                                  </p:stCondLst>
                                  <p:childTnLst>
                                    <p:animMotion origin="layout" path="M -5.31019E-7 -3.01407E-6 L 0.02451 -3.01407E-6 " pathEditMode="relative" rAng="0" ptsTypes="AA">
                                      <p:cBhvr>
                                        <p:cTn id="40" dur="400" spd="-100000" fill="hold"/>
                                        <p:tgtEl>
                                          <p:spTgt spid="22"/>
                                        </p:tgtEl>
                                        <p:attrNameLst>
                                          <p:attrName>ppt_x</p:attrName>
                                          <p:attrName>ppt_y</p:attrName>
                                        </p:attrNameLst>
                                      </p:cBhvr>
                                      <p:rCtr x="1225" y="0"/>
                                    </p:animMotion>
                                  </p:childTnLst>
                                </p:cTn>
                              </p:par>
                              <p:par>
                                <p:cTn id="41" presetID="10" presetClass="entr" presetSubtype="0" fill="hold" grpId="0" nodeType="withEffect">
                                  <p:stCondLst>
                                    <p:cond delay="900"/>
                                  </p:stCondLst>
                                  <p:childTnLst>
                                    <p:set>
                                      <p:cBhvr>
                                        <p:cTn id="42" dur="1" fill="hold">
                                          <p:stCondLst>
                                            <p:cond delay="0"/>
                                          </p:stCondLst>
                                        </p:cTn>
                                        <p:tgtEl>
                                          <p:spTgt spid="20"/>
                                        </p:tgtEl>
                                        <p:attrNameLst>
                                          <p:attrName>style.visibility</p:attrName>
                                        </p:attrNameLst>
                                      </p:cBhvr>
                                      <p:to>
                                        <p:strVal val="visible"/>
                                      </p:to>
                                    </p:set>
                                    <p:animEffect transition="in" filter="fade">
                                      <p:cBhvr>
                                        <p:cTn id="43" dur="300"/>
                                        <p:tgtEl>
                                          <p:spTgt spid="20"/>
                                        </p:tgtEl>
                                      </p:cBhvr>
                                    </p:animEffect>
                                  </p:childTnLst>
                                </p:cTn>
                              </p:par>
                              <p:par>
                                <p:cTn id="44" presetID="63" presetClass="path" presetSubtype="0" decel="100000" fill="hold" grpId="1" nodeType="withEffect">
                                  <p:stCondLst>
                                    <p:cond delay="900"/>
                                  </p:stCondLst>
                                  <p:childTnLst>
                                    <p:animMotion origin="layout" path="M -5.31019E-7 -3.01407E-6 L 0.02451 -3.01407E-6 " pathEditMode="relative" rAng="0" ptsTypes="AA">
                                      <p:cBhvr>
                                        <p:cTn id="45" dur="400" spd="-100000" fill="hold"/>
                                        <p:tgtEl>
                                          <p:spTgt spid="20"/>
                                        </p:tgtEl>
                                        <p:attrNameLst>
                                          <p:attrName>ppt_x</p:attrName>
                                          <p:attrName>ppt_y</p:attrName>
                                        </p:attrNameLst>
                                      </p:cBhvr>
                                      <p:rCtr x="1225" y="0"/>
                                    </p:animMotion>
                                  </p:childTnLst>
                                </p:cTn>
                              </p:par>
                              <p:par>
                                <p:cTn id="46" presetID="10" presetClass="entr" presetSubtype="0" fill="hold" nodeType="withEffect">
                                  <p:stCondLst>
                                    <p:cond delay="900"/>
                                  </p:stCondLst>
                                  <p:childTnLst>
                                    <p:set>
                                      <p:cBhvr>
                                        <p:cTn id="47" dur="1" fill="hold">
                                          <p:stCondLst>
                                            <p:cond delay="0"/>
                                          </p:stCondLst>
                                        </p:cTn>
                                        <p:tgtEl>
                                          <p:spTgt spid="30"/>
                                        </p:tgtEl>
                                        <p:attrNameLst>
                                          <p:attrName>style.visibility</p:attrName>
                                        </p:attrNameLst>
                                      </p:cBhvr>
                                      <p:to>
                                        <p:strVal val="visible"/>
                                      </p:to>
                                    </p:set>
                                    <p:animEffect transition="in" filter="fade">
                                      <p:cBhvr>
                                        <p:cTn id="48" dur="300"/>
                                        <p:tgtEl>
                                          <p:spTgt spid="30"/>
                                        </p:tgtEl>
                                      </p:cBhvr>
                                    </p:animEffect>
                                  </p:childTnLst>
                                </p:cTn>
                              </p:par>
                              <p:par>
                                <p:cTn id="49" presetID="10" presetClass="entr" presetSubtype="0" fill="hold" grpId="0" nodeType="withEffect">
                                  <p:stCondLst>
                                    <p:cond delay="900"/>
                                  </p:stCondLst>
                                  <p:childTnLst>
                                    <p:set>
                                      <p:cBhvr>
                                        <p:cTn id="50" dur="1" fill="hold">
                                          <p:stCondLst>
                                            <p:cond delay="0"/>
                                          </p:stCondLst>
                                        </p:cTn>
                                        <p:tgtEl>
                                          <p:spTgt spid="23"/>
                                        </p:tgtEl>
                                        <p:attrNameLst>
                                          <p:attrName>style.visibility</p:attrName>
                                        </p:attrNameLst>
                                      </p:cBhvr>
                                      <p:to>
                                        <p:strVal val="visible"/>
                                      </p:to>
                                    </p:set>
                                    <p:animEffect transition="in" filter="fade">
                                      <p:cBhvr>
                                        <p:cTn id="51" dur="300"/>
                                        <p:tgtEl>
                                          <p:spTgt spid="23"/>
                                        </p:tgtEl>
                                      </p:cBhvr>
                                    </p:animEffect>
                                  </p:childTnLst>
                                </p:cTn>
                              </p:par>
                              <p:par>
                                <p:cTn id="52" presetID="63" presetClass="path" presetSubtype="0" decel="100000" fill="hold" grpId="1" nodeType="withEffect">
                                  <p:stCondLst>
                                    <p:cond delay="900"/>
                                  </p:stCondLst>
                                  <p:childTnLst>
                                    <p:animMotion origin="layout" path="M -5.31019E-7 -3.01407E-6 L 0.02451 -3.01407E-6 " pathEditMode="relative" rAng="0" ptsTypes="AA">
                                      <p:cBhvr>
                                        <p:cTn id="53" dur="400" spd="-100000" fill="hold"/>
                                        <p:tgtEl>
                                          <p:spTgt spid="23"/>
                                        </p:tgtEl>
                                        <p:attrNameLst>
                                          <p:attrName>ppt_x</p:attrName>
                                          <p:attrName>ppt_y</p:attrName>
                                        </p:attrNameLst>
                                      </p:cBhvr>
                                      <p:rCtr x="1225" y="0"/>
                                    </p:animMotion>
                                  </p:childTnLst>
                                </p:cTn>
                              </p:par>
                              <p:par>
                                <p:cTn id="54" presetID="63" presetClass="path" presetSubtype="0" decel="100000" fill="hold" nodeType="withEffect">
                                  <p:stCondLst>
                                    <p:cond delay="600"/>
                                  </p:stCondLst>
                                  <p:childTnLst>
                                    <p:animMotion origin="layout" path="M -2.32831E-6 -3.01407E-6 L 0.11386 -3.01407E-6 " pathEditMode="relative" rAng="0" ptsTypes="AA">
                                      <p:cBhvr>
                                        <p:cTn id="55" dur="600" spd="-100000" fill="hold"/>
                                        <p:tgtEl>
                                          <p:spTgt spid="30"/>
                                        </p:tgtEl>
                                        <p:attrNameLst>
                                          <p:attrName>ppt_x</p:attrName>
                                          <p:attrName>ppt_y</p:attrName>
                                        </p:attrNameLst>
                                      </p:cBhvr>
                                      <p:rCtr x="5693" y="0"/>
                                    </p:animMotion>
                                  </p:childTnLst>
                                </p:cTn>
                              </p:par>
                              <p:par>
                                <p:cTn id="56" presetID="6" presetClass="emph" presetSubtype="0" accel="100000" autoRev="1" fill="hold" nodeType="withEffect">
                                  <p:stCondLst>
                                    <p:cond delay="0"/>
                                  </p:stCondLst>
                                  <p:childTnLst>
                                    <p:animScale>
                                      <p:cBhvr>
                                        <p:cTn id="57" dur="600" fill="hold"/>
                                        <p:tgtEl>
                                          <p:spTgt spid="30"/>
                                        </p:tgtEl>
                                      </p:cBhvr>
                                      <p:by x="20000" y="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0" grpId="1"/>
      <p:bldP spid="22" grpId="0"/>
      <p:bldP spid="22" grpId="1"/>
      <p:bldP spid="23" grpId="0"/>
      <p:bldP spid="23" grpId="1"/>
      <p:bldP spid="24" grpId="0"/>
      <p:bldP spid="24" grpId="1"/>
      <p:bldP spid="25" grpId="0"/>
      <p:bldP spid="25" grpId="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Account Portal</a:t>
            </a:r>
          </a:p>
        </p:txBody>
      </p:sp>
      <p:sp>
        <p:nvSpPr>
          <p:cNvPr id="3" name="Text Placeholder 2"/>
          <p:cNvSpPr>
            <a:spLocks noGrp="1"/>
          </p:cNvSpPr>
          <p:nvPr>
            <p:ph type="body" sz="quarter" idx="10"/>
          </p:nvPr>
        </p:nvSpPr>
        <p:spPr>
          <a:xfrm>
            <a:off x="274638" y="1212850"/>
            <a:ext cx="5867399" cy="3077766"/>
          </a:xfrm>
        </p:spPr>
        <p:txBody>
          <a:bodyPr/>
          <a:lstStyle/>
          <a:p>
            <a:pPr marL="342900" indent="-342900">
              <a:buFont typeface="Arial" panose="020B0604020202020204" pitchFamily="34" charset="0"/>
              <a:buChar char="•"/>
            </a:pPr>
            <a:r>
              <a:rPr lang="en-US" sz="2000" dirty="0"/>
              <a:t>This is where subscriptions are made and renamed to align to the Azure Foundation pattern.</a:t>
            </a:r>
          </a:p>
          <a:p>
            <a:pPr marL="342900" indent="-342900">
              <a:buFont typeface="Arial" panose="020B0604020202020204" pitchFamily="34" charset="0"/>
              <a:buChar char="•"/>
            </a:pPr>
            <a:r>
              <a:rPr lang="en-US" sz="2000" dirty="0"/>
              <a:t>Every subscription name should be unique, use the naming convention agreed to in the spreadsheet.</a:t>
            </a:r>
          </a:p>
          <a:p>
            <a:pPr marL="342900" indent="-342900">
              <a:buFont typeface="Arial" panose="020B0604020202020204" pitchFamily="34" charset="0"/>
              <a:buChar char="•"/>
            </a:pPr>
            <a:r>
              <a:rPr lang="en-US" sz="2000" dirty="0"/>
              <a:t>Before changing the “Service Admin” for the subscription, consider that using the Account Administrator as the standard will allow for people to change roles.</a:t>
            </a:r>
          </a:p>
        </p:txBody>
      </p:sp>
      <p:pic>
        <p:nvPicPr>
          <p:cNvPr id="4" name="Picture 3"/>
          <p:cNvPicPr>
            <a:picLocks noChangeAspect="1"/>
          </p:cNvPicPr>
          <p:nvPr/>
        </p:nvPicPr>
        <p:blipFill rotWithShape="1">
          <a:blip r:embed="rId2" cstate="screen">
            <a:extLst>
              <a:ext uri="{28A0092B-C50C-407E-A947-70E740481C1C}">
                <a14:useLocalDpi xmlns:a14="http://schemas.microsoft.com/office/drawing/2010/main"/>
              </a:ext>
            </a:extLst>
          </a:blip>
          <a:srcRect l="19681"/>
          <a:stretch/>
        </p:blipFill>
        <p:spPr>
          <a:xfrm>
            <a:off x="6370637" y="1211536"/>
            <a:ext cx="5879584" cy="4876525"/>
          </a:xfrm>
          <a:prstGeom prst="rect">
            <a:avLst/>
          </a:prstGeom>
        </p:spPr>
      </p:pic>
    </p:spTree>
    <p:extLst>
      <p:ext uri="{BB962C8B-B14F-4D97-AF65-F5344CB8AC3E}">
        <p14:creationId xmlns:p14="http://schemas.microsoft.com/office/powerpoint/2010/main" val="918312358"/>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Management and Resource Portal</a:t>
            </a:r>
          </a:p>
        </p:txBody>
      </p:sp>
      <p:sp>
        <p:nvSpPr>
          <p:cNvPr id="3" name="Text Placeholder 2"/>
          <p:cNvSpPr>
            <a:spLocks noGrp="1"/>
          </p:cNvSpPr>
          <p:nvPr>
            <p:ph type="body" sz="quarter" idx="10"/>
          </p:nvPr>
        </p:nvSpPr>
        <p:spPr>
          <a:xfrm>
            <a:off x="274638" y="1212850"/>
            <a:ext cx="5181599" cy="3970318"/>
          </a:xfrm>
        </p:spPr>
        <p:txBody>
          <a:bodyPr/>
          <a:lstStyle/>
          <a:p>
            <a:pPr marL="342900" indent="-342900">
              <a:buFont typeface="Arial" panose="020B0604020202020204" pitchFamily="34" charset="0"/>
              <a:buChar char="•"/>
            </a:pPr>
            <a:r>
              <a:rPr lang="en-US" sz="2000" dirty="0"/>
              <a:t>This is the subscription.  The subscription is where workload is deployed in Azure.  </a:t>
            </a:r>
          </a:p>
          <a:p>
            <a:pPr marL="342900" indent="-342900">
              <a:buFont typeface="Arial" panose="020B0604020202020204" pitchFamily="34" charset="0"/>
              <a:buChar char="•"/>
            </a:pPr>
            <a:r>
              <a:rPr lang="en-US" sz="2000" dirty="0"/>
              <a:t>Set up the Co-Administrator for each Subscription, assign the partner at a minimum.</a:t>
            </a:r>
          </a:p>
          <a:p>
            <a:pPr marL="342900" indent="-342900">
              <a:buFont typeface="Arial" panose="020B0604020202020204" pitchFamily="34" charset="0"/>
              <a:buChar char="•"/>
            </a:pPr>
            <a:r>
              <a:rPr lang="en-US" sz="2000" dirty="0"/>
              <a:t>Security disclaimer, anyone who is a Co-Admin in the classic portal can download certificates and make changes to subscription even after they lose Co-Admin access.  Change the keys as Partners and employees change roles.</a:t>
            </a:r>
          </a:p>
          <a:p>
            <a:pPr marL="342900" indent="-342900">
              <a:buFont typeface="Arial" panose="020B0604020202020204" pitchFamily="34" charset="0"/>
              <a:buChar char="•"/>
            </a:pPr>
            <a:r>
              <a:rPr lang="en-US" sz="2000" dirty="0"/>
              <a:t>Role Based Access Control is available in the Azure Resource Model.</a:t>
            </a:r>
          </a:p>
        </p:txBody>
      </p:sp>
      <p:pic>
        <p:nvPicPr>
          <p:cNvPr id="6" name="Picture 5"/>
          <p:cNvPicPr>
            <a:picLocks noChangeAspect="1"/>
          </p:cNvPicPr>
          <p:nvPr/>
        </p:nvPicPr>
        <p:blipFill>
          <a:blip r:embed="rId2"/>
          <a:stretch>
            <a:fillRect/>
          </a:stretch>
        </p:blipFill>
        <p:spPr>
          <a:xfrm>
            <a:off x="6065837" y="1287462"/>
            <a:ext cx="5957192" cy="3968406"/>
          </a:xfrm>
          <a:prstGeom prst="rect">
            <a:avLst/>
          </a:prstGeom>
        </p:spPr>
      </p:pic>
    </p:spTree>
    <p:extLst>
      <p:ext uri="{BB962C8B-B14F-4D97-AF65-F5344CB8AC3E}">
        <p14:creationId xmlns:p14="http://schemas.microsoft.com/office/powerpoint/2010/main" val="547252408"/>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Storage Explorer	</a:t>
            </a:r>
          </a:p>
        </p:txBody>
      </p:sp>
      <p:sp>
        <p:nvSpPr>
          <p:cNvPr id="3" name="Text Placeholder 2"/>
          <p:cNvSpPr>
            <a:spLocks noGrp="1"/>
          </p:cNvSpPr>
          <p:nvPr>
            <p:ph type="body" sz="quarter" idx="10"/>
          </p:nvPr>
        </p:nvSpPr>
        <p:spPr>
          <a:xfrm>
            <a:off x="274638" y="1212850"/>
            <a:ext cx="11887200" cy="1846659"/>
          </a:xfrm>
        </p:spPr>
        <p:txBody>
          <a:bodyPr/>
          <a:lstStyle/>
          <a:p>
            <a:r>
              <a:rPr lang="en-US" u="sng" dirty="0">
                <a:hlinkClick r:id="rId2"/>
              </a:rPr>
              <a:t>https://blogs.msdn.microsoft.com/azuregov/2016/09/20/how-to-use-storage-explorer-with-microsoft-azure-for-government/</a:t>
            </a:r>
            <a:endParaRPr lang="en-US" dirty="0"/>
          </a:p>
        </p:txBody>
      </p:sp>
    </p:spTree>
    <p:extLst>
      <p:ext uri="{BB962C8B-B14F-4D97-AF65-F5344CB8AC3E}">
        <p14:creationId xmlns:p14="http://schemas.microsoft.com/office/powerpoint/2010/main" val="4126070082"/>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PowerShell Access</a:t>
            </a:r>
          </a:p>
        </p:txBody>
      </p:sp>
      <p:sp>
        <p:nvSpPr>
          <p:cNvPr id="3" name="Text Placeholder 2"/>
          <p:cNvSpPr>
            <a:spLocks noGrp="1"/>
          </p:cNvSpPr>
          <p:nvPr>
            <p:ph type="body" sz="quarter" idx="10"/>
          </p:nvPr>
        </p:nvSpPr>
        <p:spPr>
          <a:xfrm>
            <a:off x="274638" y="1212850"/>
            <a:ext cx="6476999" cy="2369880"/>
          </a:xfrm>
        </p:spPr>
        <p:txBody>
          <a:bodyPr/>
          <a:lstStyle/>
          <a:p>
            <a:pPr marL="342900" indent="-342900">
              <a:buFont typeface="Arial" panose="020B0604020202020204" pitchFamily="34" charset="0"/>
              <a:buChar char="•"/>
            </a:pPr>
            <a:r>
              <a:rPr lang="en-US" sz="2000" dirty="0"/>
              <a:t>Most of the patterns are configured with PowerShell.</a:t>
            </a:r>
          </a:p>
          <a:p>
            <a:pPr marL="342900" indent="-342900">
              <a:buFont typeface="Arial" panose="020B0604020202020204" pitchFamily="34" charset="0"/>
              <a:buChar char="•"/>
            </a:pPr>
            <a:r>
              <a:rPr lang="en-US" sz="2000" dirty="0"/>
              <a:t>The Azure Virtual Network PowerShell and XML</a:t>
            </a:r>
          </a:p>
          <a:p>
            <a:pPr marL="342900" indent="-342900">
              <a:buFont typeface="Arial" panose="020B0604020202020204" pitchFamily="34" charset="0"/>
              <a:buChar char="•"/>
            </a:pPr>
            <a:r>
              <a:rPr lang="en-US" sz="2000" dirty="0"/>
              <a:t>The Azure Network Security Group defaults for each VNET.  Make it so the DMZ is the only subnet where workload can be accessed from the Internet.</a:t>
            </a:r>
          </a:p>
          <a:p>
            <a:pPr marL="342900" indent="-342900">
              <a:buFont typeface="Arial" panose="020B0604020202020204" pitchFamily="34" charset="0"/>
              <a:buChar char="•"/>
            </a:pPr>
            <a:r>
              <a:rPr lang="en-US" sz="2000" dirty="0"/>
              <a:t>The Identity Pattern PowerShell</a:t>
            </a:r>
          </a:p>
          <a:p>
            <a:pPr marL="342900" indent="-342900">
              <a:buFont typeface="Arial" panose="020B0604020202020204" pitchFamily="34" charset="0"/>
              <a:buChar char="•"/>
            </a:pPr>
            <a:r>
              <a:rPr lang="en-US" sz="2000" dirty="0"/>
              <a:t>ARM is where we want to go!</a:t>
            </a:r>
          </a:p>
        </p:txBody>
      </p:sp>
      <p:pic>
        <p:nvPicPr>
          <p:cNvPr id="4" name="Picture 3"/>
          <p:cNvPicPr>
            <a:picLocks noChangeAspect="1"/>
          </p:cNvPicPr>
          <p:nvPr/>
        </p:nvPicPr>
        <p:blipFill rotWithShape="1">
          <a:blip r:embed="rId2" cstate="screen">
            <a:extLst>
              <a:ext uri="{28A0092B-C50C-407E-A947-70E740481C1C}">
                <a14:useLocalDpi xmlns:a14="http://schemas.microsoft.com/office/drawing/2010/main"/>
              </a:ext>
            </a:extLst>
          </a:blip>
          <a:srcRect l="18384"/>
          <a:stretch/>
        </p:blipFill>
        <p:spPr>
          <a:xfrm>
            <a:off x="6599237" y="1058862"/>
            <a:ext cx="5601537" cy="4572000"/>
          </a:xfrm>
          <a:prstGeom prst="rect">
            <a:avLst/>
          </a:prstGeom>
        </p:spPr>
      </p:pic>
    </p:spTree>
    <p:extLst>
      <p:ext uri="{BB962C8B-B14F-4D97-AF65-F5344CB8AC3E}">
        <p14:creationId xmlns:p14="http://schemas.microsoft.com/office/powerpoint/2010/main" val="3814091363"/>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Future Goals</a:t>
            </a:r>
          </a:p>
        </p:txBody>
      </p:sp>
      <p:sp>
        <p:nvSpPr>
          <p:cNvPr id="3" name="Text Placeholder 2"/>
          <p:cNvSpPr>
            <a:spLocks noGrp="1"/>
          </p:cNvSpPr>
          <p:nvPr>
            <p:ph type="body" sz="quarter" idx="10"/>
          </p:nvPr>
        </p:nvSpPr>
        <p:spPr>
          <a:xfrm>
            <a:off x="274638" y="1212850"/>
            <a:ext cx="5257799" cy="2246769"/>
          </a:xfrm>
        </p:spPr>
        <p:txBody>
          <a:bodyPr/>
          <a:lstStyle/>
          <a:p>
            <a:pPr marL="342900" indent="-342900">
              <a:buFont typeface="Arial" panose="020B0604020202020204" pitchFamily="34" charset="0"/>
              <a:buChar char="•"/>
            </a:pPr>
            <a:r>
              <a:rPr lang="en-US" sz="2000" dirty="0"/>
              <a:t>Replace the spreadsheet with an Application and wizard</a:t>
            </a:r>
          </a:p>
          <a:p>
            <a:pPr marL="342900" indent="-342900">
              <a:buFont typeface="Arial" panose="020B0604020202020204" pitchFamily="34" charset="0"/>
              <a:buChar char="•"/>
            </a:pPr>
            <a:r>
              <a:rPr lang="en-US" sz="2000" dirty="0"/>
              <a:t>Have PowerShell/ARM templates managed in Visual Studio Team Services </a:t>
            </a:r>
          </a:p>
          <a:p>
            <a:pPr marL="342900" indent="-342900">
              <a:buFont typeface="Arial" panose="020B0604020202020204" pitchFamily="34" charset="0"/>
              <a:buChar char="•"/>
            </a:pPr>
            <a:r>
              <a:rPr lang="en-US" sz="2000" dirty="0"/>
              <a:t>More Workloads, added to the AzureFoundation Library.  These workloads can be found in the ARM/VM folder</a:t>
            </a:r>
          </a:p>
        </p:txBody>
      </p:sp>
      <p:pic>
        <p:nvPicPr>
          <p:cNvPr id="4" name="Picture 3"/>
          <p:cNvPicPr>
            <a:picLocks noChangeAspect="1"/>
          </p:cNvPicPr>
          <p:nvPr/>
        </p:nvPicPr>
        <p:blipFill>
          <a:blip r:embed="rId2"/>
          <a:stretch>
            <a:fillRect/>
          </a:stretch>
        </p:blipFill>
        <p:spPr>
          <a:xfrm>
            <a:off x="5608637" y="1199231"/>
            <a:ext cx="6348968" cy="4229389"/>
          </a:xfrm>
          <a:prstGeom prst="rect">
            <a:avLst/>
          </a:prstGeom>
        </p:spPr>
      </p:pic>
    </p:spTree>
    <p:extLst>
      <p:ext uri="{BB962C8B-B14F-4D97-AF65-F5344CB8AC3E}">
        <p14:creationId xmlns:p14="http://schemas.microsoft.com/office/powerpoint/2010/main" val="2328829309"/>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Operations</a:t>
            </a:r>
          </a:p>
        </p:txBody>
      </p:sp>
    </p:spTree>
    <p:extLst>
      <p:ext uri="{BB962C8B-B14F-4D97-AF65-F5344CB8AC3E}">
        <p14:creationId xmlns:p14="http://schemas.microsoft.com/office/powerpoint/2010/main" val="3483793960"/>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Stakeholder Personas</a:t>
            </a:r>
          </a:p>
        </p:txBody>
      </p:sp>
      <p:sp>
        <p:nvSpPr>
          <p:cNvPr id="4" name="Text Placeholder 3"/>
          <p:cNvSpPr>
            <a:spLocks noGrp="1"/>
          </p:cNvSpPr>
          <p:nvPr>
            <p:ph type="body" sz="quarter" idx="10"/>
          </p:nvPr>
        </p:nvSpPr>
        <p:spPr>
          <a:xfrm>
            <a:off x="274638" y="1212850"/>
            <a:ext cx="11887200" cy="2154436"/>
          </a:xfrm>
        </p:spPr>
        <p:txBody>
          <a:bodyPr/>
          <a:lstStyle/>
          <a:p>
            <a:pPr marL="571500" indent="-571500">
              <a:buFont typeface="Arial" panose="020B0604020202020204" pitchFamily="34" charset="0"/>
              <a:buChar char="•"/>
            </a:pPr>
            <a:r>
              <a:rPr lang="en-US" sz="2000" b="1" dirty="0">
                <a:latin typeface="+mn-lt"/>
              </a:rPr>
              <a:t>Information System Security Manager (ISSM)</a:t>
            </a:r>
            <a:endParaRPr lang="en-US" sz="2000" dirty="0">
              <a:latin typeface="+mn-lt"/>
            </a:endParaRPr>
          </a:p>
          <a:p>
            <a:pPr marL="571500" indent="-571500">
              <a:buFont typeface="Arial" panose="020B0604020202020204" pitchFamily="34" charset="0"/>
              <a:buChar char="•"/>
            </a:pPr>
            <a:r>
              <a:rPr lang="en-US" sz="2000" b="1" dirty="0">
                <a:latin typeface="+mn-lt"/>
              </a:rPr>
              <a:t>Agency assessors</a:t>
            </a:r>
            <a:endParaRPr lang="en-US" sz="2000" dirty="0">
              <a:latin typeface="+mn-lt"/>
            </a:endParaRPr>
          </a:p>
          <a:p>
            <a:pPr marL="571500" indent="-571500">
              <a:buFont typeface="Arial" panose="020B0604020202020204" pitchFamily="34" charset="0"/>
              <a:buChar char="•"/>
            </a:pPr>
            <a:r>
              <a:rPr lang="en-US" sz="2000" b="1" dirty="0">
                <a:latin typeface="+mn-lt"/>
              </a:rPr>
              <a:t>Operations/Implementation Team</a:t>
            </a:r>
            <a:endParaRPr lang="en-US" sz="2000" dirty="0">
              <a:latin typeface="+mn-lt"/>
            </a:endParaRPr>
          </a:p>
          <a:p>
            <a:pPr marL="571500" indent="-571500">
              <a:buFont typeface="Arial" panose="020B0604020202020204" pitchFamily="34" charset="0"/>
              <a:buChar char="•"/>
            </a:pPr>
            <a:r>
              <a:rPr lang="en-US" sz="2000" b="1" dirty="0">
                <a:latin typeface="+mn-lt"/>
              </a:rPr>
              <a:t>Authorizing Official</a:t>
            </a:r>
            <a:endParaRPr lang="en-US" sz="2000" dirty="0">
              <a:latin typeface="+mn-lt"/>
            </a:endParaRPr>
          </a:p>
          <a:p>
            <a:pPr marL="571500" indent="-571500">
              <a:buFont typeface="Arial" panose="020B0604020202020204" pitchFamily="34" charset="0"/>
              <a:buChar char="•"/>
            </a:pPr>
            <a:endParaRPr lang="en-US" dirty="0"/>
          </a:p>
        </p:txBody>
      </p:sp>
      <p:sp>
        <p:nvSpPr>
          <p:cNvPr id="5" name="Rectangle 4"/>
          <p:cNvSpPr/>
          <p:nvPr/>
        </p:nvSpPr>
        <p:spPr>
          <a:xfrm>
            <a:off x="808037" y="5249862"/>
            <a:ext cx="10972800" cy="530915"/>
          </a:xfrm>
          <a:prstGeom prst="rect">
            <a:avLst/>
          </a:prstGeom>
        </p:spPr>
        <p:txBody>
          <a:bodyPr wrap="square">
            <a:spAutoFit/>
          </a:bodyPr>
          <a:lstStyle/>
          <a:p>
            <a:r>
              <a:rPr lang="en-US" sz="1050" dirty="0">
                <a:solidFill>
                  <a:srgbClr val="7F7F7F"/>
                </a:solidFill>
                <a:latin typeface="Times New Roman" panose="02020603050405020304" pitchFamily="18" charset="0"/>
                <a:ea typeface="Calibri" panose="020F0502020204030204" pitchFamily="34" charset="0"/>
              </a:rPr>
              <a:t> </a:t>
            </a:r>
            <a:endParaRPr lang="en-US" dirty="0">
              <a:latin typeface="Times New Roman" panose="02020603050405020304" pitchFamily="18" charset="0"/>
              <a:ea typeface="Calibri" panose="020F0502020204030204" pitchFamily="34" charset="0"/>
            </a:endParaRPr>
          </a:p>
          <a:p>
            <a:r>
              <a:rPr lang="en-US" u="sng" dirty="0">
                <a:solidFill>
                  <a:srgbClr val="0000FF"/>
                </a:solidFill>
                <a:latin typeface="Times New Roman" panose="02020603050405020304" pitchFamily="18" charset="0"/>
                <a:ea typeface="Calibri" panose="020F0502020204030204" pitchFamily="34" charset="0"/>
                <a:hlinkClick r:id="rId2"/>
              </a:rPr>
              <a:t>https://blogs.msdn.microsoft.com/azuregov/2016/08/11/stakeholders-in-the-authorization-to-operate-process/</a:t>
            </a:r>
            <a:r>
              <a:rPr lang="en-US" dirty="0">
                <a:latin typeface="Times New Roman" panose="02020603050405020304" pitchFamily="18" charset="0"/>
                <a:ea typeface="Calibri" panose="020F0502020204030204" pitchFamily="34" charset="0"/>
              </a:rPr>
              <a:t> </a:t>
            </a:r>
          </a:p>
        </p:txBody>
      </p:sp>
    </p:spTree>
    <p:extLst>
      <p:ext uri="{BB962C8B-B14F-4D97-AF65-F5344CB8AC3E}">
        <p14:creationId xmlns:p14="http://schemas.microsoft.com/office/powerpoint/2010/main" val="2978385564"/>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296897"/>
            <a:ext cx="5943599" cy="738664"/>
          </a:xfrm>
        </p:spPr>
        <p:txBody>
          <a:bodyPr/>
          <a:lstStyle/>
          <a:p>
            <a:r>
              <a:rPr lang="en-US" b="1" dirty="0">
                <a:solidFill>
                  <a:schemeClr val="tx1"/>
                </a:solidFill>
              </a:rPr>
              <a:t>Azure Management Suite</a:t>
            </a:r>
          </a:p>
        </p:txBody>
      </p:sp>
      <p:sp>
        <p:nvSpPr>
          <p:cNvPr id="3" name="Text Placeholder 2"/>
          <p:cNvSpPr>
            <a:spLocks noGrp="1"/>
          </p:cNvSpPr>
          <p:nvPr>
            <p:ph type="body" sz="quarter" idx="11"/>
          </p:nvPr>
        </p:nvSpPr>
        <p:spPr>
          <a:xfrm>
            <a:off x="320357" y="1135062"/>
            <a:ext cx="5852160" cy="4985980"/>
          </a:xfrm>
        </p:spPr>
        <p:txBody>
          <a:bodyPr/>
          <a:lstStyle/>
          <a:p>
            <a:r>
              <a:rPr lang="en-US" sz="2400" dirty="0"/>
              <a:t>The Azure Government Cloud IAAS environment is a:  Robust , Secure, Stable computing environment. However, it is extension of your Mission Critical Data Center that needs to be Managed, Monitored, Backed-up and DR enabled for 24X7 operations</a:t>
            </a:r>
          </a:p>
          <a:p>
            <a:endParaRPr lang="en-US" sz="2400" dirty="0"/>
          </a:p>
          <a:p>
            <a:r>
              <a:rPr lang="en-US" sz="2400" dirty="0"/>
              <a:t>To meet and exceed these requirements Microsoft recommends the included Azure Management Suite of products.  These products are not required to run your workloads in Azure, but will provide you a well managed environment</a:t>
            </a:r>
          </a:p>
        </p:txBody>
      </p:sp>
    </p:spTree>
    <p:extLst>
      <p:ext uri="{BB962C8B-B14F-4D97-AF65-F5344CB8AC3E}">
        <p14:creationId xmlns:p14="http://schemas.microsoft.com/office/powerpoint/2010/main" val="3831344490"/>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22237" y="254746"/>
            <a:ext cx="11889564" cy="917575"/>
          </a:xfrm>
        </p:spPr>
        <p:txBody>
          <a:bodyPr/>
          <a:lstStyle/>
          <a:p>
            <a:r>
              <a:rPr lang="en-US" sz="3600" b="1" dirty="0"/>
              <a:t>Microsoft Operations Management Suite (OMS)</a:t>
            </a:r>
            <a:br>
              <a:rPr lang="en-US" sz="3600" b="1" dirty="0"/>
            </a:br>
            <a:r>
              <a:rPr lang="en-US" sz="2400" b="1" dirty="0"/>
              <a:t>Simplified IT management for any enterprise</a:t>
            </a:r>
            <a:br>
              <a:rPr lang="en-US" sz="3600" dirty="0"/>
            </a:br>
            <a:br>
              <a:rPr lang="en-US" sz="7200" dirty="0"/>
            </a:br>
            <a:endParaRPr lang="en-US" dirty="0"/>
          </a:p>
        </p:txBody>
      </p:sp>
      <p:sp>
        <p:nvSpPr>
          <p:cNvPr id="4" name="Text Placeholder 2"/>
          <p:cNvSpPr txBox="1">
            <a:spLocks/>
          </p:cNvSpPr>
          <p:nvPr/>
        </p:nvSpPr>
        <p:spPr>
          <a:xfrm>
            <a:off x="122237" y="1480260"/>
            <a:ext cx="12192000" cy="1778949"/>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400" dirty="0">
                <a:solidFill>
                  <a:schemeClr val="tx1"/>
                </a:solidFill>
              </a:rPr>
              <a:t>Gain control over any hybrid cloud. Manage Microsoft Azure or Amazon Web Services (AWS), Windows Server or Linux, VMware or OpenStack—all with Microsoft Operations Management Suite (OMS), our cost-effective, all-in-one cloud IT management solution.</a:t>
            </a:r>
          </a:p>
          <a:p>
            <a:pPr marL="0" indent="0">
              <a:buNone/>
            </a:pPr>
            <a:endParaRPr lang="en-US" sz="1400" dirty="0">
              <a:solidFill>
                <a:schemeClr val="tx1"/>
              </a:solidFill>
            </a:endParaRPr>
          </a:p>
          <a:p>
            <a:pPr marL="0" indent="0">
              <a:buNone/>
            </a:pPr>
            <a:r>
              <a:rPr lang="en-US" sz="1400" b="1" dirty="0">
                <a:solidFill>
                  <a:schemeClr val="tx1"/>
                </a:solidFill>
              </a:rPr>
              <a:t>Microsoft OMS:  </a:t>
            </a:r>
            <a:r>
              <a:rPr lang="en-US" sz="1400" dirty="0">
                <a:solidFill>
                  <a:schemeClr val="tx1"/>
                </a:solidFill>
              </a:rPr>
              <a:t>is the IT management solution for the hybrid cloud. Used alone or to extend your existing System Center deployment, OMS gives you the maximum flexibility and control for cloud-based management of your infrastructure. With OMS, you can manage any instance in any cloud, including on-premises, Azure, AWS, Windows Server, Linux, VMware, and OpenStack, at a lower cost than competitive solutions. Built for the cloud-first world, OMS offers a new approach to managing your enterprise that is the fastest, most cost-effective way to meet new business challenges and accommodate new workloads, applications and cloud environments.  </a:t>
            </a:r>
          </a:p>
          <a:p>
            <a:pPr marL="0" indent="0">
              <a:buNone/>
            </a:pPr>
            <a:endParaRPr lang="en-US" sz="1400" dirty="0">
              <a:solidFill>
                <a:schemeClr val="tx1"/>
              </a:solidFill>
            </a:endParaRPr>
          </a:p>
          <a:p>
            <a:r>
              <a:rPr lang="en-US" sz="1400" u="sng" dirty="0">
                <a:solidFill>
                  <a:schemeClr val="tx1"/>
                </a:solidFill>
              </a:rPr>
              <a:t>Simplicity:</a:t>
            </a:r>
            <a:r>
              <a:rPr lang="en-US" sz="1400" dirty="0">
                <a:solidFill>
                  <a:schemeClr val="tx1"/>
                </a:solidFill>
              </a:rPr>
              <a:t>  A single portal for all your management tasks. No infrastructure to maintain. </a:t>
            </a:r>
          </a:p>
          <a:p>
            <a:r>
              <a:rPr lang="en-US" sz="1400" u="sng" dirty="0">
                <a:solidFill>
                  <a:schemeClr val="tx1"/>
                </a:solidFill>
              </a:rPr>
              <a:t>Time to value:</a:t>
            </a:r>
            <a:r>
              <a:rPr lang="en-US" sz="1400" dirty="0">
                <a:solidFill>
                  <a:schemeClr val="tx1"/>
                </a:solidFill>
              </a:rPr>
              <a:t>  Onboard fast. No content to create. Connects to your on-premises datacenter. </a:t>
            </a:r>
          </a:p>
          <a:p>
            <a:r>
              <a:rPr lang="en-US" sz="1400" u="sng" dirty="0">
                <a:solidFill>
                  <a:schemeClr val="tx1"/>
                </a:solidFill>
              </a:rPr>
              <a:t>Easy to integrate:</a:t>
            </a:r>
            <a:r>
              <a:rPr lang="en-US" sz="1400" dirty="0">
                <a:solidFill>
                  <a:schemeClr val="tx1"/>
                </a:solidFill>
              </a:rPr>
              <a:t>  Add new servers, or connect to your existing management tools within minutes. </a:t>
            </a:r>
          </a:p>
          <a:p>
            <a:r>
              <a:rPr lang="en-US" sz="1400" u="sng" dirty="0">
                <a:solidFill>
                  <a:schemeClr val="tx1"/>
                </a:solidFill>
              </a:rPr>
              <a:t>Hybrid and open:</a:t>
            </a:r>
            <a:r>
              <a:rPr lang="en-US" sz="1400" dirty="0">
                <a:solidFill>
                  <a:schemeClr val="tx1"/>
                </a:solidFill>
              </a:rPr>
              <a:t>  Manage workloads across Windows and Linux, hybrid and public clouds, Azure and AWS. </a:t>
            </a:r>
          </a:p>
          <a:p>
            <a:r>
              <a:rPr lang="en-US" sz="1400" u="sng" dirty="0">
                <a:solidFill>
                  <a:schemeClr val="tx1"/>
                </a:solidFill>
              </a:rPr>
              <a:t>Optimized for System Center:</a:t>
            </a:r>
            <a:r>
              <a:rPr lang="en-US" sz="1400" dirty="0">
                <a:solidFill>
                  <a:schemeClr val="tx1"/>
                </a:solidFill>
              </a:rPr>
              <a:t>  Complements your System Center investment to unleash new management scenarios. </a:t>
            </a:r>
          </a:p>
          <a:p>
            <a:pPr marL="0" indent="0">
              <a:buNone/>
            </a:pPr>
            <a:endParaRPr lang="en-US" sz="1400" dirty="0">
              <a:solidFill>
                <a:schemeClr val="tx1"/>
              </a:solidFill>
            </a:endParaRPr>
          </a:p>
        </p:txBody>
      </p:sp>
      <p:sp>
        <p:nvSpPr>
          <p:cNvPr id="2" name="Rectangle 1"/>
          <p:cNvSpPr/>
          <p:nvPr/>
        </p:nvSpPr>
        <p:spPr>
          <a:xfrm>
            <a:off x="3017837" y="4792662"/>
            <a:ext cx="6216650" cy="2092881"/>
          </a:xfrm>
          <a:prstGeom prst="rect">
            <a:avLst/>
          </a:prstGeom>
        </p:spPr>
        <p:txBody>
          <a:bodyPr>
            <a:spAutoFit/>
          </a:bodyPr>
          <a:lstStyle/>
          <a:p>
            <a:r>
              <a:rPr lang="en-US" sz="1400" b="1" dirty="0">
                <a:latin typeface="+mj-lt"/>
              </a:rPr>
              <a:t>Key Capabilities </a:t>
            </a:r>
          </a:p>
          <a:p>
            <a:pPr marL="285750" indent="-285750">
              <a:buFont typeface="Arial" panose="020B0604020202020204" pitchFamily="34" charset="0"/>
              <a:buChar char="•"/>
            </a:pPr>
            <a:r>
              <a:rPr lang="en-US" sz="1400" dirty="0">
                <a:latin typeface="+mj-lt"/>
              </a:rPr>
              <a:t>Provides enterprise-class, realtime operational intelligence across hybrid environments. </a:t>
            </a:r>
          </a:p>
          <a:p>
            <a:pPr marL="285750" indent="-285750">
              <a:buFont typeface="Arial" panose="020B0604020202020204" pitchFamily="34" charset="0"/>
              <a:buChar char="•"/>
            </a:pPr>
            <a:r>
              <a:rPr lang="en-US" sz="1400" dirty="0">
                <a:latin typeface="+mj-lt"/>
              </a:rPr>
              <a:t>Simplifies cloud management with process automation and monitoring of resources. </a:t>
            </a:r>
          </a:p>
          <a:p>
            <a:pPr marL="285750" indent="-285750">
              <a:buFont typeface="Arial" panose="020B0604020202020204" pitchFamily="34" charset="0"/>
              <a:buChar char="•"/>
            </a:pPr>
            <a:r>
              <a:rPr lang="en-US" sz="1400" dirty="0">
                <a:latin typeface="+mj-lt"/>
              </a:rPr>
              <a:t>Better ensures preparedness in the event of a disaster with cloud-based availability. </a:t>
            </a:r>
          </a:p>
          <a:p>
            <a:pPr marL="285750" indent="-285750">
              <a:buFont typeface="Arial" panose="020B0604020202020204" pitchFamily="34" charset="0"/>
              <a:buChar char="•"/>
            </a:pPr>
            <a:r>
              <a:rPr lang="en-US" sz="1400" dirty="0">
                <a:latin typeface="+mj-lt"/>
              </a:rPr>
              <a:t>Protects privacy and security of data, while delivering software and services to manage the IT infrastructure. </a:t>
            </a:r>
          </a:p>
        </p:txBody>
      </p:sp>
    </p:spTree>
    <p:extLst>
      <p:ext uri="{BB962C8B-B14F-4D97-AF65-F5344CB8AC3E}">
        <p14:creationId xmlns:p14="http://schemas.microsoft.com/office/powerpoint/2010/main" val="2122399182"/>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4639" y="295275"/>
            <a:ext cx="4190998" cy="611188"/>
          </a:xfrm>
        </p:spPr>
        <p:txBody>
          <a:bodyPr/>
          <a:lstStyle/>
          <a:p>
            <a:r>
              <a:rPr lang="en-US" sz="3600" b="1" dirty="0"/>
              <a:t>Azure Site Recovery</a:t>
            </a:r>
            <a:br>
              <a:rPr lang="en-US" sz="3600" dirty="0"/>
            </a:br>
            <a:br>
              <a:rPr lang="en-US" sz="7200" dirty="0"/>
            </a:br>
            <a:endParaRPr lang="en-US" dirty="0"/>
          </a:p>
        </p:txBody>
      </p:sp>
      <p:sp>
        <p:nvSpPr>
          <p:cNvPr id="8" name="Text Placeholder 2"/>
          <p:cNvSpPr>
            <a:spLocks noGrp="1"/>
          </p:cNvSpPr>
          <p:nvPr>
            <p:ph type="body" sz="quarter" idx="4294967295"/>
          </p:nvPr>
        </p:nvSpPr>
        <p:spPr>
          <a:xfrm>
            <a:off x="274639" y="1135062"/>
            <a:ext cx="5852160" cy="3459409"/>
          </a:xfrm>
          <a:prstGeom prst="rect">
            <a:avLst/>
          </a:prstGeom>
        </p:spPr>
        <p:txBody>
          <a:bodyPr/>
          <a:lstStyle/>
          <a:p>
            <a:pPr marL="0" indent="0">
              <a:buNone/>
            </a:pPr>
            <a:r>
              <a:rPr lang="en-US" sz="1600" b="1" u="sng" dirty="0">
                <a:solidFill>
                  <a:schemeClr val="tx1"/>
                </a:solidFill>
              </a:rPr>
              <a:t>Full Featured Disaster Recovery </a:t>
            </a:r>
          </a:p>
          <a:p>
            <a:pPr marL="285750" indent="-285750">
              <a:buFont typeface="Arial" panose="020B0604020202020204" pitchFamily="34" charset="0"/>
              <a:buChar char="•"/>
            </a:pPr>
            <a:r>
              <a:rPr lang="en-US" sz="1400" dirty="0">
                <a:solidFill>
                  <a:schemeClr val="tx1"/>
                </a:solidFill>
              </a:rPr>
              <a:t>Protect-to-and-Recover-in-Azure: Replicate and failover your on-premises applications to Azure, negating the need to build and manage a second datacenter for recovery. Reduce expenses and only pay for compute when you need it.  </a:t>
            </a:r>
          </a:p>
          <a:p>
            <a:pPr marL="285750" indent="-285750">
              <a:buFont typeface="Arial" panose="020B0604020202020204" pitchFamily="34" charset="0"/>
              <a:buChar char="•"/>
            </a:pPr>
            <a:r>
              <a:rPr lang="en-US" sz="1400" dirty="0">
                <a:solidFill>
                  <a:schemeClr val="tx1"/>
                </a:solidFill>
              </a:rPr>
              <a:t>N-Tier Application Consistency: Detect and stage mult-tier applications and restore them as a group, with specified startup ordering and the ability to insert scripts to bypass the need for manual configurations. </a:t>
            </a:r>
          </a:p>
          <a:p>
            <a:pPr marL="285750" indent="-285750">
              <a:buFont typeface="Arial" panose="020B0604020202020204" pitchFamily="34" charset="0"/>
              <a:buChar char="•"/>
            </a:pPr>
            <a:r>
              <a:rPr lang="en-US" sz="1400" dirty="0">
                <a:solidFill>
                  <a:schemeClr val="tx1"/>
                </a:solidFill>
              </a:rPr>
              <a:t>Application Replication Support: Benefit from using SQL AlwaysON and Active Directory replication when your databases and infrastructure components need the least possible RTO. Leverage ASR’s inbuilt replication technologies when the same replication technology for all tiers is adequate to meet your application’s recovery objectives. </a:t>
            </a:r>
          </a:p>
          <a:p>
            <a:pPr marL="285750" indent="-285750">
              <a:buFont typeface="Arial" panose="020B0604020202020204" pitchFamily="34" charset="0"/>
              <a:buChar char="•"/>
            </a:pPr>
            <a:r>
              <a:rPr lang="en-US" sz="1400" dirty="0">
                <a:solidFill>
                  <a:schemeClr val="tx1"/>
                </a:solidFill>
              </a:rPr>
              <a:t>No Impact Recovery Plan Testing: Perform periodic DR drills and testing without any impact to the production or recovery virtual machine</a:t>
            </a:r>
            <a:r>
              <a:rPr lang="en-US" sz="1400" dirty="0">
                <a:solidFill>
                  <a:srgbClr val="1E1E1E"/>
                </a:solidFill>
              </a:rPr>
              <a:t>.</a:t>
            </a:r>
          </a:p>
        </p:txBody>
      </p:sp>
      <p:sp>
        <p:nvSpPr>
          <p:cNvPr id="2" name="Rectangle 1"/>
          <p:cNvSpPr/>
          <p:nvPr/>
        </p:nvSpPr>
        <p:spPr>
          <a:xfrm>
            <a:off x="6229419" y="1135062"/>
            <a:ext cx="6216650" cy="2923877"/>
          </a:xfrm>
          <a:prstGeom prst="rect">
            <a:avLst/>
          </a:prstGeom>
        </p:spPr>
        <p:txBody>
          <a:bodyPr>
            <a:spAutoFit/>
          </a:bodyPr>
          <a:lstStyle/>
          <a:p>
            <a:r>
              <a:rPr lang="en-US" sz="1600" b="1" u="sng" dirty="0">
                <a:latin typeface="+mj-lt"/>
              </a:rPr>
              <a:t>Automated VM Protection and Replication</a:t>
            </a:r>
          </a:p>
          <a:p>
            <a:r>
              <a:rPr lang="en-US" sz="1400" dirty="0"/>
              <a:t>Enable policy-based replication and protection for thousands of virtual </a:t>
            </a:r>
          </a:p>
          <a:p>
            <a:r>
              <a:rPr lang="en-US" sz="1400" dirty="0"/>
              <a:t>machines using a few simple steps</a:t>
            </a:r>
          </a:p>
          <a:p>
            <a:endParaRPr lang="en-US" sz="1400" dirty="0"/>
          </a:p>
          <a:p>
            <a:pPr marL="285750" indent="-285750">
              <a:buFont typeface="Arial" panose="020B0604020202020204" pitchFamily="34" charset="0"/>
              <a:buChar char="•"/>
            </a:pPr>
            <a:r>
              <a:rPr lang="en-US" sz="1400" b="1" dirty="0">
                <a:latin typeface="+mj-lt"/>
              </a:rPr>
              <a:t>At-Scale Configuration: </a:t>
            </a:r>
            <a:r>
              <a:rPr lang="en-US" sz="1400" dirty="0">
                <a:latin typeface="+mj-lt"/>
              </a:rPr>
              <a:t>Configure protection and disaster recovery networking settings that apply to your applications or your entire datacenter for seamless recovery. </a:t>
            </a:r>
          </a:p>
          <a:p>
            <a:pPr marL="285750" indent="-285750">
              <a:buFont typeface="Arial" panose="020B0604020202020204" pitchFamily="34" charset="0"/>
              <a:buChar char="•"/>
            </a:pPr>
            <a:r>
              <a:rPr lang="en-US" sz="1400" b="1" dirty="0">
                <a:latin typeface="+mj-lt"/>
              </a:rPr>
              <a:t>Low Recovery Point Objective (RPO): </a:t>
            </a:r>
            <a:r>
              <a:rPr lang="en-US" sz="1400" dirty="0">
                <a:latin typeface="+mj-lt"/>
              </a:rPr>
              <a:t>Achieve near-synchronous RPOs, as low as 30s, even when using Azure as your recovery site.  </a:t>
            </a:r>
          </a:p>
          <a:p>
            <a:pPr marL="285750" indent="-285750">
              <a:buFont typeface="Arial" panose="020B0604020202020204" pitchFamily="34" charset="0"/>
              <a:buChar char="•"/>
            </a:pPr>
            <a:r>
              <a:rPr lang="en-US" sz="1400" b="1" dirty="0">
                <a:latin typeface="+mj-lt"/>
              </a:rPr>
              <a:t>Quick Recovery: </a:t>
            </a:r>
            <a:r>
              <a:rPr lang="en-US" sz="1400" dirty="0">
                <a:latin typeface="+mj-lt"/>
              </a:rPr>
              <a:t>Recover from disruptions within minutes and benefit from Azure’s 99.9% uptime guarantee.  </a:t>
            </a:r>
          </a:p>
          <a:p>
            <a:pPr marL="285750" indent="-285750">
              <a:buFont typeface="Arial" panose="020B0604020202020204" pitchFamily="34" charset="0"/>
              <a:buChar char="•"/>
            </a:pPr>
            <a:r>
              <a:rPr lang="en-US" sz="1400" b="1" dirty="0">
                <a:latin typeface="+mj-lt"/>
              </a:rPr>
              <a:t>Data Security and Secure Transmission: </a:t>
            </a:r>
            <a:r>
              <a:rPr lang="en-US" sz="1400" dirty="0">
                <a:latin typeface="+mj-lt"/>
              </a:rPr>
              <a:t>Data is encrypted when in transit and at rest in Azure.</a:t>
            </a:r>
          </a:p>
        </p:txBody>
      </p:sp>
      <p:sp>
        <p:nvSpPr>
          <p:cNvPr id="9" name="Rectangle 8"/>
          <p:cNvSpPr/>
          <p:nvPr/>
        </p:nvSpPr>
        <p:spPr>
          <a:xfrm>
            <a:off x="343220" y="4409805"/>
            <a:ext cx="5714998" cy="2739211"/>
          </a:xfrm>
          <a:prstGeom prst="rect">
            <a:avLst/>
          </a:prstGeom>
        </p:spPr>
        <p:txBody>
          <a:bodyPr wrap="square">
            <a:spAutoFit/>
          </a:bodyPr>
          <a:lstStyle/>
          <a:p>
            <a:r>
              <a:rPr lang="en-US" sz="1600" b="1" u="sng" dirty="0">
                <a:latin typeface="+mj-lt"/>
              </a:rPr>
              <a:t>One-Click Orchestrated Recovery </a:t>
            </a:r>
          </a:p>
          <a:p>
            <a:endParaRPr lang="en-US" sz="1600" b="1" dirty="0">
              <a:latin typeface="+mj-lt"/>
            </a:endParaRPr>
          </a:p>
          <a:p>
            <a:pPr marL="285750" indent="-285750">
              <a:buFont typeface="Arial" panose="020B0604020202020204" pitchFamily="34" charset="0"/>
              <a:buChar char="•"/>
            </a:pPr>
            <a:r>
              <a:rPr lang="en-US" sz="1400" b="1" dirty="0">
                <a:latin typeface="+mj-lt"/>
              </a:rPr>
              <a:t>Automated Failover and Manual Actions:  </a:t>
            </a:r>
            <a:r>
              <a:rPr lang="en-US" sz="1400" dirty="0">
                <a:latin typeface="+mj-lt"/>
              </a:rPr>
              <a:t>Leverage scripts and Azure Automation Runbooks to achieve optimal RTO and reduce human errors during recover</a:t>
            </a:r>
          </a:p>
          <a:p>
            <a:endParaRPr lang="en-US" sz="1400" dirty="0">
              <a:latin typeface="+mj-lt"/>
            </a:endParaRPr>
          </a:p>
          <a:p>
            <a:pPr marL="285750" indent="-285750">
              <a:buFont typeface="Arial" panose="020B0604020202020204" pitchFamily="34" charset="0"/>
              <a:buChar char="•"/>
            </a:pPr>
            <a:r>
              <a:rPr lang="en-US" sz="1400" b="1" dirty="0">
                <a:latin typeface="+mj-lt"/>
              </a:rPr>
              <a:t>Automated Failback and Reverse Replication: </a:t>
            </a:r>
            <a:r>
              <a:rPr lang="en-US" sz="1400" dirty="0">
                <a:latin typeface="+mj-lt"/>
              </a:rPr>
              <a:t>Failing back to your primary datacenter is just as important as the initial failover. With ASR it is as easy as one click, and comes with the same data protection guarantee as failovers.</a:t>
            </a:r>
          </a:p>
          <a:p>
            <a:endParaRPr lang="en-US" sz="1400" dirty="0">
              <a:latin typeface="+mj-lt"/>
            </a:endParaRPr>
          </a:p>
          <a:p>
            <a:endParaRPr lang="en-US" sz="1400" dirty="0">
              <a:latin typeface="+mj-lt"/>
            </a:endParaRPr>
          </a:p>
        </p:txBody>
      </p:sp>
      <p:sp>
        <p:nvSpPr>
          <p:cNvPr id="10" name="Rectangle 9"/>
          <p:cNvSpPr/>
          <p:nvPr/>
        </p:nvSpPr>
        <p:spPr>
          <a:xfrm>
            <a:off x="6523037" y="4409805"/>
            <a:ext cx="5638800" cy="1877437"/>
          </a:xfrm>
          <a:prstGeom prst="rect">
            <a:avLst/>
          </a:prstGeom>
        </p:spPr>
        <p:txBody>
          <a:bodyPr wrap="square">
            <a:spAutoFit/>
          </a:bodyPr>
          <a:lstStyle/>
          <a:p>
            <a:r>
              <a:rPr lang="en-US" sz="1600" b="1" u="sng" dirty="0">
                <a:latin typeface="+mj-lt"/>
              </a:rPr>
              <a:t>Remote Health Monitoring and Extensibility</a:t>
            </a:r>
          </a:p>
          <a:p>
            <a:endParaRPr lang="en-US" sz="1600" b="1" u="sng" dirty="0">
              <a:latin typeface="+mj-lt"/>
            </a:endParaRPr>
          </a:p>
          <a:p>
            <a:r>
              <a:rPr lang="en-US" sz="1400" dirty="0">
                <a:latin typeface="+mj-lt"/>
              </a:rPr>
              <a:t>With ASR, you also get proactive, continuous monitoring and alerting on issues before your business is impacted. Meet audit and compliance requirements using our robust reporting capabilities. Leverage our capacity planning resources to better plan your resource provisioning and usage. With ASR’s PowerShell support, you also get the ability to extend and integrate ASR’s functionality.</a:t>
            </a:r>
          </a:p>
        </p:txBody>
      </p:sp>
    </p:spTree>
    <p:extLst>
      <p:ext uri="{BB962C8B-B14F-4D97-AF65-F5344CB8AC3E}">
        <p14:creationId xmlns:p14="http://schemas.microsoft.com/office/powerpoint/2010/main" val="3976785416"/>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 Statement</a:t>
            </a:r>
          </a:p>
        </p:txBody>
      </p:sp>
      <p:sp>
        <p:nvSpPr>
          <p:cNvPr id="3" name="TextBox 2"/>
          <p:cNvSpPr txBox="1"/>
          <p:nvPr/>
        </p:nvSpPr>
        <p:spPr>
          <a:xfrm>
            <a:off x="503237" y="1058862"/>
            <a:ext cx="6934200" cy="5835444"/>
          </a:xfrm>
          <a:prstGeom prst="rect">
            <a:avLst/>
          </a:prstGeom>
        </p:spPr>
        <p:txBody>
          <a:bodyPr wrap="square">
            <a:spAutoFit/>
          </a:bodyPr>
          <a:lstStyle>
            <a:defPPr>
              <a:defRPr lang="en-US"/>
            </a:defPPr>
            <a:lvl1pPr marL="285750" indent="-285750">
              <a:buFont typeface="Arial" panose="020B0604020202020204" pitchFamily="34" charset="0"/>
              <a:buChar char="•"/>
              <a:defRPr sz="2000">
                <a:gradFill>
                  <a:gsLst>
                    <a:gs pos="1250">
                      <a:schemeClr val="tx2"/>
                    </a:gs>
                    <a:gs pos="99000">
                      <a:schemeClr val="tx2"/>
                    </a:gs>
                  </a:gsLst>
                  <a:lin ang="5400000" scaled="0"/>
                </a:gradFill>
              </a:defRPr>
            </a:lvl1pPr>
            <a:lvl2pPr marL="752121" lvl="1" indent="-285750">
              <a:buFont typeface="Arial" panose="020B0604020202020204" pitchFamily="34" charset="0"/>
              <a:buChar char="•"/>
              <a:defRPr sz="2000">
                <a:gradFill>
                  <a:gsLst>
                    <a:gs pos="1250">
                      <a:schemeClr val="tx2"/>
                    </a:gs>
                    <a:gs pos="99000">
                      <a:schemeClr val="tx2"/>
                    </a:gs>
                  </a:gsLst>
                  <a:lin ang="5400000" scaled="0"/>
                </a:gradFill>
              </a:defRPr>
            </a:lvl2pPr>
          </a:lstStyle>
          <a:p>
            <a:r>
              <a:rPr lang="en-US" dirty="0"/>
              <a:t>New cloud enrollments often don’t get utilized because the Welcome Letter goes to the contract administrator and not the technical and business stakeholders</a:t>
            </a:r>
          </a:p>
          <a:p>
            <a:r>
              <a:rPr lang="en-US" dirty="0"/>
              <a:t>Financial and technical stakeholders often change, causing long delays if Azure enterprise roles are assigned to individuals.</a:t>
            </a:r>
          </a:p>
          <a:p>
            <a:r>
              <a:rPr lang="en-US" dirty="0"/>
              <a:t>Single Sign-on is a value the customers, often perceived as being too difficult to implement.</a:t>
            </a:r>
          </a:p>
          <a:p>
            <a:r>
              <a:rPr lang="en-US" dirty="0"/>
              <a:t>The cloud isn’t secure, especially role based access control and data classification and network security.</a:t>
            </a:r>
          </a:p>
          <a:p>
            <a:r>
              <a:rPr lang="en-US" dirty="0"/>
              <a:t>Enablement of staff to deploy workloads and security is perceived as difficult to govern.</a:t>
            </a:r>
          </a:p>
          <a:p>
            <a:r>
              <a:rPr lang="en-US" dirty="0"/>
              <a:t>Hybrid integration of cloud resources, identity, operations, network and security with on premise systems is perceived as difficult while also being a great differentiator of Azure</a:t>
            </a:r>
          </a:p>
          <a:p>
            <a:r>
              <a:rPr lang="en-US" dirty="0"/>
              <a:t>Partner engagement is perceived as costly and difficult to schedule.</a:t>
            </a:r>
          </a:p>
        </p:txBody>
      </p:sp>
      <p:pic>
        <p:nvPicPr>
          <p:cNvPr id="4" name="Picture 3"/>
          <p:cNvPicPr>
            <a:picLocks noChangeAspect="1"/>
          </p:cNvPicPr>
          <p:nvPr/>
        </p:nvPicPr>
        <p:blipFill rotWithShape="1">
          <a:blip r:embed="rId2"/>
          <a:srcRect l="8152" r="18449"/>
          <a:stretch/>
        </p:blipFill>
        <p:spPr>
          <a:xfrm>
            <a:off x="7361236" y="1363662"/>
            <a:ext cx="4802967" cy="4361063"/>
          </a:xfrm>
          <a:prstGeom prst="rect">
            <a:avLst/>
          </a:prstGeom>
        </p:spPr>
      </p:pic>
    </p:spTree>
    <p:extLst>
      <p:ext uri="{BB962C8B-B14F-4D97-AF65-F5344CB8AC3E}">
        <p14:creationId xmlns:p14="http://schemas.microsoft.com/office/powerpoint/2010/main" val="2202794604"/>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3600" b="1" dirty="0"/>
              <a:t>Azure Backup </a:t>
            </a:r>
            <a:br>
              <a:rPr lang="en-US" sz="3600" dirty="0"/>
            </a:br>
            <a:r>
              <a:rPr lang="en-US" sz="2400" dirty="0"/>
              <a:t>For Physical, Hybrid, and Cloud Environments</a:t>
            </a:r>
            <a:br>
              <a:rPr lang="en-US" sz="7200" dirty="0"/>
            </a:br>
            <a:endParaRPr lang="en-US" dirty="0"/>
          </a:p>
        </p:txBody>
      </p:sp>
      <p:sp>
        <p:nvSpPr>
          <p:cNvPr id="4" name="Text Placeholder 2"/>
          <p:cNvSpPr txBox="1">
            <a:spLocks/>
          </p:cNvSpPr>
          <p:nvPr/>
        </p:nvSpPr>
        <p:spPr>
          <a:xfrm>
            <a:off x="122237" y="1480260"/>
            <a:ext cx="5852160" cy="1778949"/>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600" b="1" u="sng" dirty="0">
                <a:solidFill>
                  <a:schemeClr val="tx1"/>
                </a:solidFill>
              </a:rPr>
              <a:t>Azure Integrated Backup Solution</a:t>
            </a:r>
          </a:p>
          <a:p>
            <a:pPr marL="0" indent="0">
              <a:buNone/>
            </a:pPr>
            <a:r>
              <a:rPr lang="en-US" sz="1400" dirty="0">
                <a:solidFill>
                  <a:schemeClr val="tx1"/>
                </a:solidFill>
              </a:rPr>
              <a:t>Azure Backup protects your data in the cloud and optionally can be integrated with System Center Data Protection Manager for advanced workload protection. </a:t>
            </a:r>
          </a:p>
          <a:p>
            <a:pPr marL="0" indent="0">
              <a:buNone/>
            </a:pPr>
            <a:endParaRPr lang="en-US" sz="1400" dirty="0">
              <a:solidFill>
                <a:schemeClr val="tx1"/>
              </a:solidFill>
            </a:endParaRPr>
          </a:p>
          <a:p>
            <a:pPr lvl="1"/>
            <a:r>
              <a:rPr lang="en-US" sz="1400" dirty="0">
                <a:solidFill>
                  <a:schemeClr val="tx1"/>
                </a:solidFill>
                <a:latin typeface="+mj-lt"/>
              </a:rPr>
              <a:t>Data protection schedules can be daily, monthly, weekly, and yearly with retention up to 99 years in Azure </a:t>
            </a:r>
          </a:p>
          <a:p>
            <a:pPr lvl="1"/>
            <a:r>
              <a:rPr lang="en-US" sz="1400" dirty="0">
                <a:solidFill>
                  <a:schemeClr val="tx1"/>
                </a:solidFill>
                <a:latin typeface="+mj-lt"/>
              </a:rPr>
              <a:t>Protects workloads running in Azure, in VMs, or on physical servers </a:t>
            </a:r>
          </a:p>
          <a:p>
            <a:pPr lvl="1"/>
            <a:r>
              <a:rPr lang="en-US" sz="1400" dirty="0">
                <a:solidFill>
                  <a:schemeClr val="tx1"/>
                </a:solidFill>
                <a:latin typeface="+mj-lt"/>
              </a:rPr>
              <a:t>Centralized monitoring and reporting across on premises and Azure</a:t>
            </a:r>
          </a:p>
        </p:txBody>
      </p:sp>
      <p:sp>
        <p:nvSpPr>
          <p:cNvPr id="5" name="Rectangle 4"/>
          <p:cNvSpPr/>
          <p:nvPr/>
        </p:nvSpPr>
        <p:spPr>
          <a:xfrm>
            <a:off x="122237" y="3954462"/>
            <a:ext cx="6216650" cy="2492990"/>
          </a:xfrm>
          <a:prstGeom prst="rect">
            <a:avLst/>
          </a:prstGeom>
        </p:spPr>
        <p:txBody>
          <a:bodyPr>
            <a:spAutoFit/>
          </a:bodyPr>
          <a:lstStyle/>
          <a:p>
            <a:r>
              <a:rPr lang="en-US" sz="1200" dirty="0"/>
              <a:t> </a:t>
            </a:r>
            <a:r>
              <a:rPr lang="en-US" sz="1600" b="1" u="sng" dirty="0">
                <a:latin typeface="+mj-lt"/>
              </a:rPr>
              <a:t>Advanced Workload Protection </a:t>
            </a:r>
          </a:p>
          <a:p>
            <a:endParaRPr lang="en-US" sz="1400" b="1" u="sng" dirty="0">
              <a:latin typeface="+mj-lt"/>
            </a:endParaRPr>
          </a:p>
          <a:p>
            <a:pPr marL="637821" lvl="1" indent="-171450">
              <a:buFont typeface="Arial" panose="020B0604020202020204" pitchFamily="34" charset="0"/>
              <a:buChar char="•"/>
            </a:pPr>
            <a:r>
              <a:rPr lang="en-US" sz="1400" dirty="0">
                <a:latin typeface="+mj-lt"/>
              </a:rPr>
              <a:t>Protects files and folders from Windows Servers and Windows Clients </a:t>
            </a:r>
          </a:p>
          <a:p>
            <a:pPr marL="637821" lvl="1" indent="-171450">
              <a:buFont typeface="Arial" panose="020B0604020202020204" pitchFamily="34" charset="0"/>
              <a:buChar char="•"/>
            </a:pPr>
            <a:r>
              <a:rPr lang="en-US" sz="1400" dirty="0">
                <a:latin typeface="+mj-lt"/>
              </a:rPr>
              <a:t>Integrates with SCDPM protects enterprise workloads including SharePoint, Exchange, SQL Server, and Hyper-V VMs</a:t>
            </a:r>
          </a:p>
          <a:p>
            <a:pPr marL="637821" lvl="1" indent="-171450">
              <a:buFont typeface="Arial" panose="020B0604020202020204" pitchFamily="34" charset="0"/>
              <a:buChar char="•"/>
            </a:pPr>
            <a:r>
              <a:rPr lang="en-US" sz="1400" dirty="0">
                <a:latin typeface="+mj-lt"/>
              </a:rPr>
              <a:t>Protects guest workloads running in VMware environments </a:t>
            </a:r>
          </a:p>
          <a:p>
            <a:pPr marL="637821" lvl="1" indent="-171450">
              <a:buFont typeface="Arial" panose="020B0604020202020204" pitchFamily="34" charset="0"/>
              <a:buChar char="•"/>
            </a:pPr>
            <a:r>
              <a:rPr lang="en-US" sz="1400" dirty="0">
                <a:latin typeface="+mj-lt"/>
              </a:rPr>
              <a:t>DPM works seamlessly with the Hyper-V Volume Shadow Copy Services (VSS) writer to ensure that consistent versions of virtual machines are captured and protected without affecting virtual machine access </a:t>
            </a:r>
          </a:p>
          <a:p>
            <a:pPr marL="637821" lvl="1" indent="-171450">
              <a:buFont typeface="Arial" panose="020B0604020202020204" pitchFamily="34" charset="0"/>
              <a:buChar char="•"/>
            </a:pPr>
            <a:r>
              <a:rPr lang="en-US" sz="1400" dirty="0">
                <a:latin typeface="+mj-lt"/>
              </a:rPr>
              <a:t>Granular restore capability such as mailbox recovery for Exchange, DB level recovery for SQL, and ILR for SharePoint</a:t>
            </a:r>
          </a:p>
        </p:txBody>
      </p:sp>
      <p:sp>
        <p:nvSpPr>
          <p:cNvPr id="6" name="Text Placeholder 2"/>
          <p:cNvSpPr>
            <a:spLocks noGrp="1"/>
          </p:cNvSpPr>
          <p:nvPr>
            <p:ph type="body" sz="quarter" idx="4294967295"/>
          </p:nvPr>
        </p:nvSpPr>
        <p:spPr>
          <a:xfrm>
            <a:off x="6219421" y="1512079"/>
            <a:ext cx="5852160" cy="3394775"/>
          </a:xfrm>
          <a:prstGeom prst="rect">
            <a:avLst/>
          </a:prstGeom>
        </p:spPr>
        <p:txBody>
          <a:bodyPr/>
          <a:lstStyle/>
          <a:p>
            <a:pPr marL="0" indent="0">
              <a:buNone/>
            </a:pPr>
            <a:r>
              <a:rPr lang="en-US" sz="1600" b="1" u="sng" dirty="0">
                <a:solidFill>
                  <a:schemeClr val="tx1"/>
                </a:solidFill>
              </a:rPr>
              <a:t>Automated, Reliable and Secure</a:t>
            </a:r>
          </a:p>
          <a:p>
            <a:pPr lvl="1"/>
            <a:r>
              <a:rPr lang="en-US" sz="1400" dirty="0">
                <a:solidFill>
                  <a:schemeClr val="tx1"/>
                </a:solidFill>
                <a:latin typeface="+mj-lt"/>
              </a:rPr>
              <a:t>Scheduling: Customers can specify daily, weekly, monthly and yearly policies </a:t>
            </a:r>
          </a:p>
          <a:p>
            <a:pPr lvl="1"/>
            <a:r>
              <a:rPr lang="en-US" sz="1400" dirty="0">
                <a:solidFill>
                  <a:schemeClr val="tx1"/>
                </a:solidFill>
                <a:latin typeface="+mj-lt"/>
              </a:rPr>
              <a:t>Retention: Data can be retained in Azure for up to 99 years </a:t>
            </a:r>
          </a:p>
          <a:p>
            <a:pPr lvl="1"/>
            <a:r>
              <a:rPr lang="en-US" sz="1400" dirty="0">
                <a:solidFill>
                  <a:schemeClr val="tx1"/>
                </a:solidFill>
                <a:latin typeface="+mj-lt"/>
              </a:rPr>
              <a:t>Throttling: Network throttling can be configured so that optimal bandwidth usage happens during off-peak time </a:t>
            </a:r>
          </a:p>
          <a:p>
            <a:pPr lvl="1"/>
            <a:r>
              <a:rPr lang="en-US" sz="1400" dirty="0">
                <a:solidFill>
                  <a:schemeClr val="tx1"/>
                </a:solidFill>
                <a:latin typeface="+mj-lt"/>
              </a:rPr>
              <a:t>Incremental: After the initial seeding, backups are incremental, ensuring that resources such as storage and bandwidth are efficiently used </a:t>
            </a:r>
          </a:p>
          <a:p>
            <a:pPr lvl="1"/>
            <a:r>
              <a:rPr lang="en-US" sz="1400" dirty="0">
                <a:solidFill>
                  <a:schemeClr val="tx1"/>
                </a:solidFill>
                <a:latin typeface="+mj-lt"/>
              </a:rPr>
              <a:t>Compression: Data is compressed on the client side so there is less bandwidth consumption and less storage consumed </a:t>
            </a:r>
          </a:p>
          <a:p>
            <a:pPr lvl="1"/>
            <a:r>
              <a:rPr lang="en-US" sz="1400" dirty="0">
                <a:solidFill>
                  <a:schemeClr val="tx1"/>
                </a:solidFill>
                <a:latin typeface="+mj-lt"/>
              </a:rPr>
              <a:t>Secure: Data is encrypted in your datacenter and stored encrypted in Azure – the encryption key is stored and managed locally </a:t>
            </a:r>
          </a:p>
          <a:p>
            <a:pPr lvl="1"/>
            <a:r>
              <a:rPr lang="en-US" sz="1400" dirty="0">
                <a:solidFill>
                  <a:schemeClr val="tx1"/>
                </a:solidFill>
                <a:latin typeface="+mj-lt"/>
              </a:rPr>
              <a:t>Reliable: 3 copies of the data are stored to a single datacenter location and optionally at an additional, remote datacenter</a:t>
            </a:r>
          </a:p>
        </p:txBody>
      </p:sp>
      <p:sp>
        <p:nvSpPr>
          <p:cNvPr id="7" name="Rectangle 6"/>
          <p:cNvSpPr/>
          <p:nvPr/>
        </p:nvSpPr>
        <p:spPr>
          <a:xfrm>
            <a:off x="6312037" y="4906854"/>
            <a:ext cx="6216650" cy="1446550"/>
          </a:xfrm>
          <a:prstGeom prst="rect">
            <a:avLst/>
          </a:prstGeom>
        </p:spPr>
        <p:txBody>
          <a:bodyPr>
            <a:spAutoFit/>
          </a:bodyPr>
          <a:lstStyle/>
          <a:p>
            <a:r>
              <a:rPr lang="en-US" sz="1600" b="1" u="sng" dirty="0">
                <a:latin typeface="+mj-lt"/>
              </a:rPr>
              <a:t>Offline Seeding</a:t>
            </a:r>
          </a:p>
          <a:p>
            <a:endParaRPr lang="en-US" sz="1600" b="1" u="sng" dirty="0">
              <a:latin typeface="+mj-lt"/>
            </a:endParaRPr>
          </a:p>
          <a:p>
            <a:pPr lvl="1"/>
            <a:r>
              <a:rPr lang="en-US" sz="1400" dirty="0">
                <a:latin typeface="+mj-lt"/>
              </a:rPr>
              <a:t>Initial backups can be time-consuming and consume large amounts of bandwidth. With Azure Import/Export, the initial backup can be executed locally and then the physical media can be delivered to the nearest Azure datacenter</a:t>
            </a:r>
          </a:p>
        </p:txBody>
      </p:sp>
    </p:spTree>
    <p:extLst>
      <p:ext uri="{BB962C8B-B14F-4D97-AF65-F5344CB8AC3E}">
        <p14:creationId xmlns:p14="http://schemas.microsoft.com/office/powerpoint/2010/main" val="2876994072"/>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ASM to ARM Migration</a:t>
            </a:r>
          </a:p>
        </p:txBody>
      </p:sp>
    </p:spTree>
    <p:extLst>
      <p:ext uri="{BB962C8B-B14F-4D97-AF65-F5344CB8AC3E}">
        <p14:creationId xmlns:p14="http://schemas.microsoft.com/office/powerpoint/2010/main" val="3987111050"/>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Migrate from ASM to ARM</a:t>
            </a:r>
            <a:endParaRPr lang="en-US" dirty="0"/>
          </a:p>
        </p:txBody>
      </p:sp>
      <p:sp>
        <p:nvSpPr>
          <p:cNvPr id="4" name="Text Placeholder 3"/>
          <p:cNvSpPr>
            <a:spLocks noGrp="1"/>
          </p:cNvSpPr>
          <p:nvPr>
            <p:ph type="body" sz="quarter" idx="10"/>
          </p:nvPr>
        </p:nvSpPr>
        <p:spPr>
          <a:xfrm>
            <a:off x="274638" y="1212850"/>
            <a:ext cx="11887200" cy="2646878"/>
          </a:xfrm>
        </p:spPr>
        <p:txBody>
          <a:bodyPr/>
          <a:lstStyle/>
          <a:p>
            <a:r>
              <a:rPr lang="en-US" dirty="0">
                <a:hlinkClick r:id="rId2"/>
              </a:rPr>
              <a:t>http://aka.ms/migaz</a:t>
            </a:r>
            <a:endParaRPr lang="en-US" dirty="0"/>
          </a:p>
          <a:p>
            <a:endParaRPr lang="en-US" dirty="0"/>
          </a:p>
          <a:p>
            <a:r>
              <a:rPr lang="en-US" dirty="0"/>
              <a:t>Roadmap working to get the AzureFoundation completely transitioned to ARM.</a:t>
            </a:r>
          </a:p>
        </p:txBody>
      </p:sp>
    </p:spTree>
    <p:extLst>
      <p:ext uri="{BB962C8B-B14F-4D97-AF65-F5344CB8AC3E}">
        <p14:creationId xmlns:p14="http://schemas.microsoft.com/office/powerpoint/2010/main" val="2861144035"/>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Azure Services Overview</a:t>
            </a:r>
          </a:p>
        </p:txBody>
      </p:sp>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408237" y="1212849"/>
            <a:ext cx="7916693" cy="5701680"/>
          </a:xfrm>
          <a:prstGeom prst="rect">
            <a:avLst/>
          </a:prstGeom>
        </p:spPr>
      </p:pic>
    </p:spTree>
    <p:extLst>
      <p:ext uri="{BB962C8B-B14F-4D97-AF65-F5344CB8AC3E}">
        <p14:creationId xmlns:p14="http://schemas.microsoft.com/office/powerpoint/2010/main" val="3225712866"/>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dirty="0"/>
          </a:p>
        </p:txBody>
      </p:sp>
      <p:sp>
        <p:nvSpPr>
          <p:cNvPr id="3" name="Title 2"/>
          <p:cNvSpPr>
            <a:spLocks noGrp="1"/>
          </p:cNvSpPr>
          <p:nvPr>
            <p:ph type="title"/>
          </p:nvPr>
        </p:nvSpPr>
        <p:spPr/>
        <p:txBody>
          <a:bodyPr/>
          <a:lstStyle/>
          <a:p>
            <a:endParaRPr lang="en-US" dirty="0"/>
          </a:p>
        </p:txBody>
      </p:sp>
      <p:pic>
        <p:nvPicPr>
          <p:cNvPr id="4" name="Picture 3"/>
          <p:cNvPicPr>
            <a:picLocks noChangeAspect="1"/>
          </p:cNvPicPr>
          <p:nvPr/>
        </p:nvPicPr>
        <p:blipFill>
          <a:blip r:embed="rId3"/>
          <a:stretch>
            <a:fillRect/>
          </a:stretch>
        </p:blipFill>
        <p:spPr>
          <a:xfrm>
            <a:off x="41274" y="244474"/>
            <a:ext cx="12353925" cy="6505575"/>
          </a:xfrm>
          <a:prstGeom prst="rect">
            <a:avLst/>
          </a:prstGeom>
        </p:spPr>
      </p:pic>
    </p:spTree>
    <p:extLst>
      <p:ext uri="{BB962C8B-B14F-4D97-AF65-F5344CB8AC3E}">
        <p14:creationId xmlns:p14="http://schemas.microsoft.com/office/powerpoint/2010/main" val="2588683420"/>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dirty="0"/>
          </a:p>
        </p:txBody>
      </p:sp>
      <p:sp>
        <p:nvSpPr>
          <p:cNvPr id="3" name="Title 2"/>
          <p:cNvSpPr>
            <a:spLocks noGrp="1"/>
          </p:cNvSpPr>
          <p:nvPr>
            <p:ph type="title"/>
          </p:nvPr>
        </p:nvSpPr>
        <p:spPr/>
        <p:txBody>
          <a:bodyPr/>
          <a:lstStyle/>
          <a:p>
            <a:endParaRPr lang="en-US" dirty="0"/>
          </a:p>
        </p:txBody>
      </p:sp>
      <p:pic>
        <p:nvPicPr>
          <p:cNvPr id="4" name="Picture 3"/>
          <p:cNvPicPr>
            <a:picLocks noChangeAspect="1"/>
          </p:cNvPicPr>
          <p:nvPr/>
        </p:nvPicPr>
        <p:blipFill>
          <a:blip r:embed="rId2"/>
          <a:stretch>
            <a:fillRect/>
          </a:stretch>
        </p:blipFill>
        <p:spPr>
          <a:xfrm>
            <a:off x="117474" y="420687"/>
            <a:ext cx="12201525" cy="6153150"/>
          </a:xfrm>
          <a:prstGeom prst="rect">
            <a:avLst/>
          </a:prstGeom>
        </p:spPr>
      </p:pic>
    </p:spTree>
    <p:extLst>
      <p:ext uri="{BB962C8B-B14F-4D97-AF65-F5344CB8AC3E}">
        <p14:creationId xmlns:p14="http://schemas.microsoft.com/office/powerpoint/2010/main" val="2921034455"/>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dirty="0"/>
          </a:p>
        </p:txBody>
      </p:sp>
      <p:sp>
        <p:nvSpPr>
          <p:cNvPr id="3" name="Title 2"/>
          <p:cNvSpPr>
            <a:spLocks noGrp="1"/>
          </p:cNvSpPr>
          <p:nvPr>
            <p:ph type="title"/>
          </p:nvPr>
        </p:nvSpPr>
        <p:spPr/>
        <p:txBody>
          <a:bodyPr/>
          <a:lstStyle/>
          <a:p>
            <a:endParaRPr lang="en-US" dirty="0"/>
          </a:p>
        </p:txBody>
      </p:sp>
      <p:pic>
        <p:nvPicPr>
          <p:cNvPr id="4" name="Picture 3"/>
          <p:cNvPicPr>
            <a:picLocks noChangeAspect="1"/>
          </p:cNvPicPr>
          <p:nvPr/>
        </p:nvPicPr>
        <p:blipFill>
          <a:blip r:embed="rId2"/>
          <a:stretch>
            <a:fillRect/>
          </a:stretch>
        </p:blipFill>
        <p:spPr>
          <a:xfrm>
            <a:off x="188912" y="444499"/>
            <a:ext cx="12058650" cy="6105525"/>
          </a:xfrm>
          <a:prstGeom prst="rect">
            <a:avLst/>
          </a:prstGeom>
        </p:spPr>
      </p:pic>
    </p:spTree>
    <p:extLst>
      <p:ext uri="{BB962C8B-B14F-4D97-AF65-F5344CB8AC3E}">
        <p14:creationId xmlns:p14="http://schemas.microsoft.com/office/powerpoint/2010/main" val="113225549"/>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Gartner</a:t>
            </a:r>
          </a:p>
        </p:txBody>
      </p:sp>
      <p:pic>
        <p:nvPicPr>
          <p:cNvPr id="4" name="Picture 3"/>
          <p:cNvPicPr>
            <a:picLocks noChangeAspect="1"/>
          </p:cNvPicPr>
          <p:nvPr/>
        </p:nvPicPr>
        <p:blipFill>
          <a:blip r:embed="rId3"/>
          <a:stretch>
            <a:fillRect/>
          </a:stretch>
        </p:blipFill>
        <p:spPr>
          <a:xfrm>
            <a:off x="3475037" y="1439862"/>
            <a:ext cx="7391400" cy="5379720"/>
          </a:xfrm>
          <a:prstGeom prst="rect">
            <a:avLst/>
          </a:prstGeom>
        </p:spPr>
      </p:pic>
    </p:spTree>
    <p:extLst>
      <p:ext uri="{BB962C8B-B14F-4D97-AF65-F5344CB8AC3E}">
        <p14:creationId xmlns:p14="http://schemas.microsoft.com/office/powerpoint/2010/main" val="1438028230"/>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Tools</a:t>
            </a:r>
          </a:p>
        </p:txBody>
      </p:sp>
      <p:sp>
        <p:nvSpPr>
          <p:cNvPr id="3" name="Text Placeholder 2"/>
          <p:cNvSpPr>
            <a:spLocks noGrp="1"/>
          </p:cNvSpPr>
          <p:nvPr>
            <p:ph type="body" sz="quarter" idx="10"/>
          </p:nvPr>
        </p:nvSpPr>
        <p:spPr>
          <a:xfrm>
            <a:off x="274638" y="1212850"/>
            <a:ext cx="11887200" cy="3447098"/>
          </a:xfrm>
        </p:spPr>
        <p:txBody>
          <a:bodyPr/>
          <a:lstStyle/>
          <a:p>
            <a:r>
              <a:rPr lang="en-US" dirty="0">
                <a:hlinkClick r:id="rId2"/>
              </a:rPr>
              <a:t>Total Cost of Ownership Tool</a:t>
            </a:r>
            <a:endParaRPr lang="en-US" dirty="0"/>
          </a:p>
          <a:p>
            <a:r>
              <a:rPr lang="en-US" dirty="0">
                <a:hlinkClick r:id="rId3"/>
              </a:rPr>
              <a:t>Partner Investment Engine (PIE) </a:t>
            </a:r>
            <a:endParaRPr lang="en-US" dirty="0"/>
          </a:p>
          <a:p>
            <a:r>
              <a:rPr lang="en-US" dirty="0">
                <a:hlinkClick r:id="rId4"/>
              </a:rPr>
              <a:t>Yammer Group for Partners</a:t>
            </a:r>
            <a:endParaRPr lang="en-US" dirty="0"/>
          </a:p>
          <a:p>
            <a:r>
              <a:rPr lang="en-US" dirty="0">
                <a:hlinkClick r:id="rId5"/>
              </a:rPr>
              <a:t>Find available tenant names</a:t>
            </a:r>
            <a:endParaRPr lang="en-US" dirty="0"/>
          </a:p>
          <a:p>
            <a:r>
              <a:rPr lang="en-US" dirty="0"/>
              <a:t>Azure Foundation Pattern</a:t>
            </a:r>
          </a:p>
        </p:txBody>
      </p:sp>
    </p:spTree>
    <p:extLst>
      <p:ext uri="{BB962C8B-B14F-4D97-AF65-F5344CB8AC3E}">
        <p14:creationId xmlns:p14="http://schemas.microsoft.com/office/powerpoint/2010/main" val="3920328637"/>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73352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Value Proposition</a:t>
            </a:r>
          </a:p>
        </p:txBody>
      </p:sp>
      <p:sp>
        <p:nvSpPr>
          <p:cNvPr id="4" name="Rectangle 3"/>
          <p:cNvSpPr/>
          <p:nvPr/>
        </p:nvSpPr>
        <p:spPr>
          <a:xfrm>
            <a:off x="427037" y="1211262"/>
            <a:ext cx="7086600" cy="5324535"/>
          </a:xfrm>
          <a:prstGeom prst="rect">
            <a:avLst/>
          </a:prstGeom>
        </p:spPr>
        <p:txBody>
          <a:bodyPr wrap="square">
            <a:spAutoFit/>
          </a:bodyPr>
          <a:lstStyle/>
          <a:p>
            <a:pPr marL="285750" indent="-285750">
              <a:buFont typeface="Arial" panose="020B0604020202020204" pitchFamily="34" charset="0"/>
              <a:buChar char="•"/>
            </a:pPr>
            <a:r>
              <a:rPr lang="en-US" sz="2000" dirty="0">
                <a:gradFill>
                  <a:gsLst>
                    <a:gs pos="1250">
                      <a:schemeClr val="tx2"/>
                    </a:gs>
                    <a:gs pos="99000">
                      <a:schemeClr val="tx2"/>
                    </a:gs>
                  </a:gsLst>
                  <a:lin ang="5400000" scaled="0"/>
                </a:gradFill>
              </a:rPr>
              <a:t>Target new Office 365 customers that single sign-on is a great first workload for Azure.</a:t>
            </a:r>
          </a:p>
          <a:p>
            <a:pPr marL="285750" indent="-285750">
              <a:buFont typeface="Arial" panose="020B0604020202020204" pitchFamily="34" charset="0"/>
              <a:buChar char="•"/>
            </a:pPr>
            <a:r>
              <a:rPr lang="en-US" sz="2000" dirty="0">
                <a:gradFill>
                  <a:gsLst>
                    <a:gs pos="1250">
                      <a:schemeClr val="tx2"/>
                    </a:gs>
                    <a:gs pos="99000">
                      <a:schemeClr val="tx2"/>
                    </a:gs>
                  </a:gsLst>
                  <a:lin ang="5400000" scaled="0"/>
                </a:gradFill>
              </a:rPr>
              <a:t>Train partner community on how to deploy a consistent configuration of Azure:</a:t>
            </a:r>
          </a:p>
          <a:p>
            <a:pPr marL="752121" lvl="1" indent="-285750">
              <a:buFont typeface="Arial" panose="020B0604020202020204" pitchFamily="34" charset="0"/>
              <a:buChar char="•"/>
            </a:pPr>
            <a:r>
              <a:rPr lang="en-US" sz="2000" dirty="0">
                <a:gradFill>
                  <a:gsLst>
                    <a:gs pos="1250">
                      <a:schemeClr val="tx2"/>
                    </a:gs>
                    <a:gs pos="99000">
                      <a:schemeClr val="tx2"/>
                    </a:gs>
                  </a:gsLst>
                  <a:lin ang="5400000" scaled="0"/>
                </a:gradFill>
              </a:rPr>
              <a:t>Financial accounting structure to enable bill-back and show-back by creating departments and accounts</a:t>
            </a:r>
          </a:p>
          <a:p>
            <a:pPr marL="752121" lvl="1" indent="-285750">
              <a:buFont typeface="Arial" panose="020B0604020202020204" pitchFamily="34" charset="0"/>
              <a:buChar char="•"/>
            </a:pPr>
            <a:r>
              <a:rPr lang="en-US" sz="2000" dirty="0">
                <a:gradFill>
                  <a:gsLst>
                    <a:gs pos="1250">
                      <a:schemeClr val="tx2"/>
                    </a:gs>
                    <a:gs pos="99000">
                      <a:schemeClr val="tx2"/>
                    </a:gs>
                  </a:gsLst>
                  <a:lin ang="5400000" scaled="0"/>
                </a:gradFill>
              </a:rPr>
              <a:t>Separation of duties between workloads (Pre-Prod, Prod, High Business Impact, storage)</a:t>
            </a:r>
          </a:p>
          <a:p>
            <a:pPr marL="752121" lvl="1" indent="-285750">
              <a:buFont typeface="Arial" panose="020B0604020202020204" pitchFamily="34" charset="0"/>
              <a:buChar char="•"/>
            </a:pPr>
            <a:r>
              <a:rPr lang="en-US" sz="2000" dirty="0">
                <a:gradFill>
                  <a:gsLst>
                    <a:gs pos="1250">
                      <a:schemeClr val="tx2"/>
                    </a:gs>
                    <a:gs pos="99000">
                      <a:schemeClr val="tx2"/>
                    </a:gs>
                  </a:gsLst>
                  <a:lin ang="5400000" scaled="0"/>
                </a:gradFill>
              </a:rPr>
              <a:t>Enable hybrid network and identity for the enterprise</a:t>
            </a:r>
          </a:p>
          <a:p>
            <a:pPr marL="752121" lvl="1" indent="-285750">
              <a:buFont typeface="Arial" panose="020B0604020202020204" pitchFamily="34" charset="0"/>
              <a:buChar char="•"/>
            </a:pPr>
            <a:r>
              <a:rPr lang="en-US" sz="2000" dirty="0">
                <a:gradFill>
                  <a:gsLst>
                    <a:gs pos="1250">
                      <a:schemeClr val="tx2"/>
                    </a:gs>
                    <a:gs pos="99000">
                      <a:schemeClr val="tx2"/>
                    </a:gs>
                  </a:gsLst>
                  <a:lin ang="5400000" scaled="0"/>
                </a:gradFill>
              </a:rPr>
              <a:t>Baseline security of Azure with default network security groups, role based access control.</a:t>
            </a:r>
          </a:p>
          <a:p>
            <a:pPr marL="285750" indent="-285750">
              <a:buFont typeface="Arial" panose="020B0604020202020204" pitchFamily="34" charset="0"/>
              <a:buChar char="•"/>
            </a:pPr>
            <a:r>
              <a:rPr lang="en-US" sz="2000" dirty="0">
                <a:gradFill>
                  <a:gsLst>
                    <a:gs pos="1250">
                      <a:schemeClr val="tx2"/>
                    </a:gs>
                    <a:gs pos="99000">
                      <a:schemeClr val="tx2"/>
                    </a:gs>
                  </a:gsLst>
                  <a:lin ang="5400000" scaled="0"/>
                </a:gradFill>
              </a:rPr>
              <a:t>Establish metadata and naming conventions for a best of breed greenfield datacenter</a:t>
            </a:r>
          </a:p>
          <a:p>
            <a:pPr marL="285750" indent="-285750">
              <a:buFont typeface="Arial" panose="020B0604020202020204" pitchFamily="34" charset="0"/>
              <a:buChar char="•"/>
            </a:pPr>
            <a:r>
              <a:rPr lang="en-US" sz="2000" dirty="0">
                <a:gradFill>
                  <a:gsLst>
                    <a:gs pos="1250">
                      <a:schemeClr val="tx2"/>
                    </a:gs>
                    <a:gs pos="99000">
                      <a:schemeClr val="tx2"/>
                    </a:gs>
                  </a:gsLst>
                  <a:lin ang="5400000" scaled="0"/>
                </a:gradFill>
              </a:rPr>
              <a:t>First workload is deployed in 2 weeks or less for Secure Single Sign-on for O365 Identity</a:t>
            </a:r>
          </a:p>
          <a:p>
            <a:pPr marL="285750" indent="-285750">
              <a:buFont typeface="Arial" panose="020B0604020202020204" pitchFamily="34" charset="0"/>
              <a:buChar char="•"/>
            </a:pPr>
            <a:r>
              <a:rPr lang="en-US" sz="2000" dirty="0">
                <a:gradFill>
                  <a:gsLst>
                    <a:gs pos="1250">
                      <a:schemeClr val="tx2"/>
                    </a:gs>
                    <a:gs pos="99000">
                      <a:schemeClr val="tx2"/>
                    </a:gs>
                  </a:gsLst>
                  <a:lin ang="5400000" scaled="0"/>
                </a:gradFill>
              </a:rPr>
              <a:t>Other workloads ready:  SharePoint and HA SQL Server Farm</a:t>
            </a:r>
          </a:p>
        </p:txBody>
      </p:sp>
      <p:pic>
        <p:nvPicPr>
          <p:cNvPr id="5" name="Picture 4"/>
          <p:cNvPicPr>
            <a:picLocks noChangeAspect="1"/>
          </p:cNvPicPr>
          <p:nvPr/>
        </p:nvPicPr>
        <p:blipFill rotWithShape="1">
          <a:blip r:embed="rId2"/>
          <a:srcRect r="5163"/>
          <a:stretch/>
        </p:blipFill>
        <p:spPr>
          <a:xfrm>
            <a:off x="6904037" y="1744662"/>
            <a:ext cx="5410200" cy="3809524"/>
          </a:xfrm>
          <a:prstGeom prst="rect">
            <a:avLst/>
          </a:prstGeom>
        </p:spPr>
      </p:pic>
    </p:spTree>
    <p:extLst>
      <p:ext uri="{BB962C8B-B14F-4D97-AF65-F5344CB8AC3E}">
        <p14:creationId xmlns:p14="http://schemas.microsoft.com/office/powerpoint/2010/main" val="3249301108"/>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Not All Clouds Are Created Equal</a:t>
            </a:r>
          </a:p>
        </p:txBody>
      </p:sp>
      <p:sp>
        <p:nvSpPr>
          <p:cNvPr id="3" name="Rectangle 2"/>
          <p:cNvSpPr/>
          <p:nvPr/>
        </p:nvSpPr>
        <p:spPr>
          <a:xfrm>
            <a:off x="427037" y="1211262"/>
            <a:ext cx="7086600" cy="5016758"/>
          </a:xfrm>
          <a:prstGeom prst="rect">
            <a:avLst/>
          </a:prstGeom>
        </p:spPr>
        <p:txBody>
          <a:bodyPr wrap="square">
            <a:spAutoFit/>
          </a:bodyPr>
          <a:lstStyle/>
          <a:p>
            <a:pPr marL="285750" indent="-285750">
              <a:buFont typeface="Arial" panose="020B0604020202020204" pitchFamily="34" charset="0"/>
              <a:buChar char="•"/>
            </a:pPr>
            <a:r>
              <a:rPr lang="en-US" sz="2000" dirty="0">
                <a:gradFill>
                  <a:gsLst>
                    <a:gs pos="1250">
                      <a:schemeClr val="tx2"/>
                    </a:gs>
                    <a:gs pos="99000">
                      <a:schemeClr val="tx2"/>
                    </a:gs>
                  </a:gsLst>
                  <a:lin ang="5400000" scaled="0"/>
                </a:gradFill>
              </a:rPr>
              <a:t>Azure is the most secure cloud in the industry. </a:t>
            </a:r>
          </a:p>
          <a:p>
            <a:pPr marL="285750" indent="-285750">
              <a:buFont typeface="Arial" panose="020B0604020202020204" pitchFamily="34" charset="0"/>
              <a:buChar char="•"/>
            </a:pPr>
            <a:r>
              <a:rPr lang="en-US" sz="2000" dirty="0">
                <a:gradFill>
                  <a:gsLst>
                    <a:gs pos="1250">
                      <a:schemeClr val="tx2"/>
                    </a:gs>
                    <a:gs pos="99000">
                      <a:schemeClr val="tx2"/>
                    </a:gs>
                  </a:gsLst>
                  <a:lin ang="5400000" scaled="0"/>
                </a:gradFill>
              </a:rPr>
              <a:t>Customer responsibility is clear, and the Azure Foundation gives them a jump start to meet compliance requirements.</a:t>
            </a:r>
          </a:p>
          <a:p>
            <a:pPr marL="752121" lvl="1" indent="-285750">
              <a:buFont typeface="Arial" panose="020B0604020202020204" pitchFamily="34" charset="0"/>
              <a:buChar char="•"/>
            </a:pPr>
            <a:r>
              <a:rPr lang="en-US" sz="2000" dirty="0">
                <a:gradFill>
                  <a:gsLst>
                    <a:gs pos="1250">
                      <a:schemeClr val="tx2"/>
                    </a:gs>
                    <a:gs pos="99000">
                      <a:schemeClr val="tx2"/>
                    </a:gs>
                  </a:gsLst>
                  <a:lin ang="5400000" scaled="0"/>
                </a:gradFill>
              </a:rPr>
              <a:t>IRS 1075</a:t>
            </a:r>
          </a:p>
          <a:p>
            <a:pPr marL="752121" lvl="1" indent="-285750">
              <a:buFont typeface="Arial" panose="020B0604020202020204" pitchFamily="34" charset="0"/>
              <a:buChar char="•"/>
            </a:pPr>
            <a:r>
              <a:rPr lang="en-US" sz="2000" dirty="0">
                <a:gradFill>
                  <a:gsLst>
                    <a:gs pos="1250">
                      <a:schemeClr val="tx2"/>
                    </a:gs>
                    <a:gs pos="99000">
                      <a:schemeClr val="tx2"/>
                    </a:gs>
                  </a:gsLst>
                  <a:lin ang="5400000" scaled="0"/>
                </a:gradFill>
              </a:rPr>
              <a:t>FEDRAMP</a:t>
            </a:r>
          </a:p>
          <a:p>
            <a:pPr marL="752121" lvl="1" indent="-285750">
              <a:buFont typeface="Arial" panose="020B0604020202020204" pitchFamily="34" charset="0"/>
              <a:buChar char="•"/>
            </a:pPr>
            <a:r>
              <a:rPr lang="en-US" sz="2000" dirty="0">
                <a:gradFill>
                  <a:gsLst>
                    <a:gs pos="1250">
                      <a:schemeClr val="tx2"/>
                    </a:gs>
                    <a:gs pos="99000">
                      <a:schemeClr val="tx2"/>
                    </a:gs>
                  </a:gsLst>
                  <a:lin ang="5400000" scaled="0"/>
                </a:gradFill>
              </a:rPr>
              <a:t>CJIS</a:t>
            </a:r>
          </a:p>
          <a:p>
            <a:pPr marL="752121" lvl="1" indent="-285750">
              <a:buFont typeface="Arial" panose="020B0604020202020204" pitchFamily="34" charset="0"/>
              <a:buChar char="•"/>
            </a:pPr>
            <a:r>
              <a:rPr lang="en-US" sz="2000" dirty="0">
                <a:gradFill>
                  <a:gsLst>
                    <a:gs pos="1250">
                      <a:schemeClr val="tx2"/>
                    </a:gs>
                    <a:gs pos="99000">
                      <a:schemeClr val="tx2"/>
                    </a:gs>
                  </a:gsLst>
                  <a:lin ang="5400000" scaled="0"/>
                </a:gradFill>
              </a:rPr>
              <a:t>CES</a:t>
            </a:r>
          </a:p>
          <a:p>
            <a:pPr marL="752121" lvl="1" indent="-285750">
              <a:buFont typeface="Arial" panose="020B0604020202020204" pitchFamily="34" charset="0"/>
              <a:buChar char="•"/>
            </a:pPr>
            <a:r>
              <a:rPr lang="en-US" sz="2000" dirty="0">
                <a:gradFill>
                  <a:gsLst>
                    <a:gs pos="1250">
                      <a:schemeClr val="tx2"/>
                    </a:gs>
                    <a:gs pos="99000">
                      <a:schemeClr val="tx2"/>
                    </a:gs>
                  </a:gsLst>
                  <a:lin ang="5400000" scaled="0"/>
                </a:gradFill>
              </a:rPr>
              <a:t>Privacy</a:t>
            </a:r>
          </a:p>
          <a:p>
            <a:pPr marL="285750" indent="-285750">
              <a:buFont typeface="Arial" panose="020B0604020202020204" pitchFamily="34" charset="0"/>
              <a:buChar char="•"/>
            </a:pPr>
            <a:r>
              <a:rPr lang="en-US" sz="2000" dirty="0">
                <a:gradFill>
                  <a:gsLst>
                    <a:gs pos="1250">
                      <a:schemeClr val="tx2"/>
                    </a:gs>
                    <a:gs pos="99000">
                      <a:schemeClr val="tx2"/>
                    </a:gs>
                  </a:gsLst>
                  <a:lin ang="5400000" scaled="0"/>
                </a:gradFill>
              </a:rPr>
              <a:t>The constructs required for meeting highly regulated data are all available in the Azure Foundation.</a:t>
            </a:r>
          </a:p>
          <a:p>
            <a:pPr marL="285750" indent="-285750">
              <a:buFont typeface="Arial" panose="020B0604020202020204" pitchFamily="34" charset="0"/>
              <a:buChar char="•"/>
            </a:pPr>
            <a:r>
              <a:rPr lang="en-US" sz="2000" dirty="0">
                <a:gradFill>
                  <a:gsLst>
                    <a:gs pos="1250">
                      <a:schemeClr val="tx2"/>
                    </a:gs>
                    <a:gs pos="99000">
                      <a:schemeClr val="tx2"/>
                    </a:gs>
                  </a:gsLst>
                  <a:lin ang="5400000" scaled="0"/>
                </a:gradFill>
              </a:rPr>
              <a:t>Based off of best practices established over the last 20 years of data center designs.  </a:t>
            </a:r>
          </a:p>
          <a:p>
            <a:pPr marL="752121" lvl="1" indent="-285750">
              <a:buFont typeface="Arial" panose="020B0604020202020204" pitchFamily="34" charset="0"/>
              <a:buChar char="•"/>
            </a:pPr>
            <a:r>
              <a:rPr lang="en-US" sz="2000" dirty="0">
                <a:gradFill>
                  <a:gsLst>
                    <a:gs pos="1250">
                      <a:schemeClr val="tx2"/>
                    </a:gs>
                    <a:gs pos="99000">
                      <a:schemeClr val="tx2"/>
                    </a:gs>
                  </a:gsLst>
                  <a:lin ang="5400000" scaled="0"/>
                </a:gradFill>
              </a:rPr>
              <a:t>Azure Blueprint</a:t>
            </a:r>
          </a:p>
          <a:p>
            <a:pPr marL="752121" lvl="1" indent="-285750">
              <a:buFont typeface="Arial" panose="020B0604020202020204" pitchFamily="34" charset="0"/>
              <a:buChar char="•"/>
            </a:pPr>
            <a:r>
              <a:rPr lang="en-US" sz="2000" dirty="0">
                <a:gradFill>
                  <a:gsLst>
                    <a:gs pos="1250">
                      <a:schemeClr val="tx2"/>
                    </a:gs>
                    <a:gs pos="99000">
                      <a:schemeClr val="tx2"/>
                    </a:gs>
                  </a:gsLst>
                  <a:lin ang="5400000" scaled="0"/>
                </a:gradFill>
              </a:rPr>
              <a:t>Azure Government Blueprint</a:t>
            </a:r>
          </a:p>
          <a:p>
            <a:pPr marL="285750" indent="-285750">
              <a:buFont typeface="Arial" panose="020B0604020202020204" pitchFamily="34" charset="0"/>
              <a:buChar char="•"/>
            </a:pPr>
            <a:r>
              <a:rPr lang="en-US" sz="2000" dirty="0">
                <a:gradFill>
                  <a:gsLst>
                    <a:gs pos="1250">
                      <a:schemeClr val="tx2"/>
                    </a:gs>
                    <a:gs pos="99000">
                      <a:schemeClr val="tx2"/>
                    </a:gs>
                  </a:gsLst>
                  <a:lin ang="5400000" scaled="0"/>
                </a:gradFill>
              </a:rPr>
              <a:t>Upsell Azure Threat Analytics and Azure Threat Protection workloads to enable the next level of compliance.</a:t>
            </a:r>
          </a:p>
        </p:txBody>
      </p:sp>
      <p:pic>
        <p:nvPicPr>
          <p:cNvPr id="4" name="Picture 3"/>
          <p:cNvPicPr>
            <a:picLocks noChangeAspect="1"/>
          </p:cNvPicPr>
          <p:nvPr/>
        </p:nvPicPr>
        <p:blipFill>
          <a:blip r:embed="rId2"/>
          <a:stretch>
            <a:fillRect/>
          </a:stretch>
        </p:blipFill>
        <p:spPr>
          <a:xfrm>
            <a:off x="8961437" y="2735262"/>
            <a:ext cx="2667000" cy="1828800"/>
          </a:xfrm>
          <a:prstGeom prst="rect">
            <a:avLst/>
          </a:prstGeom>
        </p:spPr>
      </p:pic>
      <p:sp>
        <p:nvSpPr>
          <p:cNvPr id="5" name="TextBox 4"/>
          <p:cNvSpPr txBox="1"/>
          <p:nvPr/>
        </p:nvSpPr>
        <p:spPr>
          <a:xfrm>
            <a:off x="8011596" y="1820862"/>
            <a:ext cx="4421966" cy="849463"/>
          </a:xfrm>
          <a:prstGeom prst="rect">
            <a:avLst/>
          </a:prstGeom>
          <a:noFill/>
        </p:spPr>
        <p:txBody>
          <a:bodyPr wrap="square" lIns="182880" tIns="146304" rIns="182880" bIns="146304" rtlCol="0">
            <a:spAutoFit/>
          </a:bodyPr>
          <a:lstStyle/>
          <a:p>
            <a:pPr>
              <a:lnSpc>
                <a:spcPct val="90000"/>
              </a:lnSpc>
              <a:spcAft>
                <a:spcPts val="600"/>
              </a:spcAft>
            </a:pPr>
            <a:r>
              <a:rPr lang="en-US" sz="4000" dirty="0">
                <a:gradFill>
                  <a:gsLst>
                    <a:gs pos="2917">
                      <a:schemeClr val="tx1"/>
                    </a:gs>
                    <a:gs pos="30000">
                      <a:schemeClr val="tx1"/>
                    </a:gs>
                  </a:gsLst>
                  <a:lin ang="5400000" scaled="0"/>
                </a:gradFill>
              </a:rPr>
              <a:t>Azure Foundation</a:t>
            </a:r>
          </a:p>
        </p:txBody>
      </p:sp>
      <p:sp>
        <p:nvSpPr>
          <p:cNvPr id="6" name="TextBox 5"/>
          <p:cNvSpPr txBox="1"/>
          <p:nvPr/>
        </p:nvSpPr>
        <p:spPr>
          <a:xfrm>
            <a:off x="9266237" y="4868862"/>
            <a:ext cx="2249083" cy="849463"/>
          </a:xfrm>
          <a:prstGeom prst="rect">
            <a:avLst/>
          </a:prstGeom>
          <a:noFill/>
        </p:spPr>
        <p:txBody>
          <a:bodyPr wrap="square" lIns="182880" tIns="146304" rIns="182880" bIns="146304" rtlCol="0">
            <a:spAutoFit/>
          </a:bodyPr>
          <a:lstStyle/>
          <a:p>
            <a:pPr>
              <a:lnSpc>
                <a:spcPct val="90000"/>
              </a:lnSpc>
              <a:spcAft>
                <a:spcPts val="600"/>
              </a:spcAft>
            </a:pPr>
            <a:r>
              <a:rPr lang="en-US" sz="4000" dirty="0">
                <a:gradFill>
                  <a:gsLst>
                    <a:gs pos="2917">
                      <a:schemeClr val="tx1"/>
                    </a:gs>
                    <a:gs pos="30000">
                      <a:schemeClr val="tx1"/>
                    </a:gs>
                  </a:gsLst>
                  <a:lin ang="5400000" scaled="0"/>
                </a:gradFill>
              </a:rPr>
              <a:t>Success</a:t>
            </a:r>
          </a:p>
        </p:txBody>
      </p:sp>
    </p:spTree>
    <p:extLst>
      <p:ext uri="{BB962C8B-B14F-4D97-AF65-F5344CB8AC3E}">
        <p14:creationId xmlns:p14="http://schemas.microsoft.com/office/powerpoint/2010/main" val="507974170"/>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6705599" cy="4475071"/>
          </a:xfrm>
        </p:spPr>
        <p:txBody>
          <a:bodyPr/>
          <a:lstStyle/>
          <a:p>
            <a:r>
              <a:rPr lang="en-US" sz="2000" dirty="0">
                <a:latin typeface="+mn-lt"/>
              </a:rPr>
              <a:t>An Azure Enrollment with Enterprise Administrator access</a:t>
            </a:r>
          </a:p>
          <a:p>
            <a:r>
              <a:rPr lang="en-US" sz="2000" dirty="0">
                <a:latin typeface="+mn-lt"/>
              </a:rPr>
              <a:t>A Class B (/16) IP space per Department.</a:t>
            </a:r>
          </a:p>
          <a:p>
            <a:r>
              <a:rPr lang="en-US" sz="2000" dirty="0">
                <a:latin typeface="+mn-lt"/>
              </a:rPr>
              <a:t>Two Account Administrator service account assigned to each Department.</a:t>
            </a:r>
          </a:p>
          <a:p>
            <a:r>
              <a:rPr lang="en-US" sz="2000" dirty="0">
                <a:latin typeface="+mn-lt"/>
              </a:rPr>
              <a:t>A </a:t>
            </a:r>
            <a:r>
              <a:rPr lang="en-US" sz="2000" dirty="0">
                <a:latin typeface="+mn-lt"/>
                <a:hlinkClick r:id="rId2"/>
              </a:rPr>
              <a:t>supported</a:t>
            </a:r>
            <a:r>
              <a:rPr lang="en-US" sz="2000" dirty="0">
                <a:latin typeface="+mn-lt"/>
              </a:rPr>
              <a:t> VPN device.</a:t>
            </a:r>
          </a:p>
          <a:p>
            <a:r>
              <a:rPr lang="en-US" sz="2000" dirty="0">
                <a:latin typeface="+mn-lt"/>
              </a:rPr>
              <a:t>A business and technical stakeholder to review configuration settings.</a:t>
            </a:r>
          </a:p>
          <a:p>
            <a:endParaRPr lang="en-US" dirty="0">
              <a:latin typeface="+mn-lt"/>
            </a:endParaRPr>
          </a:p>
          <a:p>
            <a:endParaRPr lang="en-US" dirty="0">
              <a:latin typeface="+mn-lt"/>
            </a:endParaRPr>
          </a:p>
          <a:p>
            <a:endParaRPr lang="en-US" dirty="0">
              <a:latin typeface="+mn-lt"/>
            </a:endParaRPr>
          </a:p>
        </p:txBody>
      </p:sp>
      <p:sp>
        <p:nvSpPr>
          <p:cNvPr id="3" name="Title 2"/>
          <p:cNvSpPr>
            <a:spLocks noGrp="1"/>
          </p:cNvSpPr>
          <p:nvPr>
            <p:ph type="title"/>
          </p:nvPr>
        </p:nvSpPr>
        <p:spPr/>
        <p:txBody>
          <a:bodyPr/>
          <a:lstStyle/>
          <a:p>
            <a:r>
              <a:rPr lang="en-US" dirty="0"/>
              <a:t>Azure Foundation Pre Requisites</a:t>
            </a:r>
          </a:p>
        </p:txBody>
      </p:sp>
      <p:pic>
        <p:nvPicPr>
          <p:cNvPr id="5" name="Picture 4"/>
          <p:cNvPicPr>
            <a:picLocks noChangeAspect="1"/>
          </p:cNvPicPr>
          <p:nvPr/>
        </p:nvPicPr>
        <p:blipFill>
          <a:blip r:embed="rId3"/>
          <a:stretch>
            <a:fillRect/>
          </a:stretch>
        </p:blipFill>
        <p:spPr>
          <a:xfrm>
            <a:off x="8428037" y="2201862"/>
            <a:ext cx="2438400" cy="2438400"/>
          </a:xfrm>
          <a:prstGeom prst="rect">
            <a:avLst/>
          </a:prstGeom>
        </p:spPr>
      </p:pic>
    </p:spTree>
    <p:extLst>
      <p:ext uri="{BB962C8B-B14F-4D97-AF65-F5344CB8AC3E}">
        <p14:creationId xmlns:p14="http://schemas.microsoft.com/office/powerpoint/2010/main" val="432896802"/>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Common Missteps</a:t>
            </a:r>
          </a:p>
        </p:txBody>
      </p:sp>
    </p:spTree>
    <p:extLst>
      <p:ext uri="{BB962C8B-B14F-4D97-AF65-F5344CB8AC3E}">
        <p14:creationId xmlns:p14="http://schemas.microsoft.com/office/powerpoint/2010/main" val="1141889574"/>
      </p:ext>
    </p:extLst>
  </p:cSld>
  <p:clrMapOvr>
    <a:masterClrMapping/>
  </p:clrMapOvr>
  <p:transition>
    <p:fade/>
  </p:transition>
</p:sld>
</file>

<file path=ppt/theme/theme1.xml><?xml version="1.0" encoding="utf-8"?>
<a:theme xmlns:a="http://schemas.openxmlformats.org/drawingml/2006/main" name="WHITE TEMPLATE">
  <a:themeElements>
    <a:clrScheme name="BT - Mid-Blue on white">
      <a:dk1>
        <a:srgbClr val="505050"/>
      </a:dk1>
      <a:lt1>
        <a:srgbClr val="FFFFFF"/>
      </a:lt1>
      <a:dk2>
        <a:srgbClr val="00188F"/>
      </a:dk2>
      <a:lt2>
        <a:srgbClr val="9BD2FF"/>
      </a:lt2>
      <a:accent1>
        <a:srgbClr val="00188F"/>
      </a:accent1>
      <a:accent2>
        <a:srgbClr val="0078D7"/>
      </a:accent2>
      <a:accent3>
        <a:srgbClr val="D83B01"/>
      </a:accent3>
      <a:accent4>
        <a:srgbClr val="5C2D91"/>
      </a:accent4>
      <a:accent5>
        <a:srgbClr val="B4009E"/>
      </a:accent5>
      <a:accent6>
        <a:srgbClr val="107C1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MID-BLUE_2016_2.potx" id="{8B84EEE5-C70B-4DAC-9DB7-AEB4A67C5A6A}" vid="{5AE9D8F3-D070-4D99-AE2A-0371031A2550}"/>
    </a:ext>
  </a:extLst>
</a:theme>
</file>

<file path=ppt/theme/theme2.xml><?xml version="1.0" encoding="utf-8"?>
<a:theme xmlns:a="http://schemas.openxmlformats.org/drawingml/2006/main" name="COLOR TEMPLATE">
  <a:themeElements>
    <a:clrScheme name="BT - Mid-Blue">
      <a:dk1>
        <a:srgbClr val="505050"/>
      </a:dk1>
      <a:lt1>
        <a:srgbClr val="FFFFFF"/>
      </a:lt1>
      <a:dk2>
        <a:srgbClr val="00188F"/>
      </a:dk2>
      <a:lt2>
        <a:srgbClr val="CDF4FF"/>
      </a:lt2>
      <a:accent1>
        <a:srgbClr val="0078D7"/>
      </a:accent1>
      <a:accent2>
        <a:srgbClr val="D83B01"/>
      </a:accent2>
      <a:accent3>
        <a:srgbClr val="5C2D91"/>
      </a:accent3>
      <a:accent4>
        <a:srgbClr val="B4009E"/>
      </a:accent4>
      <a:accent5>
        <a:srgbClr val="107C10"/>
      </a:accent5>
      <a:accent6>
        <a:srgbClr val="002050"/>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MID-BLUE_2016_2.potx" id="{8B84EEE5-C70B-4DAC-9DB7-AEB4A67C5A6A}" vid="{C9458DB1-8A75-4E4C-865A-22D635A9FA57}"/>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D2BAD2563FE2143841BCE7C674FABCC" ma:contentTypeVersion="10" ma:contentTypeDescription="Create a new document." ma:contentTypeScope="" ma:versionID="7b66a0ad2cf7776267e5a2e724f49d5f">
  <xsd:schema xmlns:xsd="http://www.w3.org/2001/XMLSchema" xmlns:xs="http://www.w3.org/2001/XMLSchema" xmlns:p="http://schemas.microsoft.com/office/2006/metadata/properties" xmlns:ns1="http://schemas.microsoft.com/sharepoint/v3" xmlns:ns2="c0a86418-2b64-471f-9481-49bf08eb0dd7" xmlns:ns3="1f65bb1f-ea05-496a-8d40-636bcb76c6ea" targetNamespace="http://schemas.microsoft.com/office/2006/metadata/properties" ma:root="true" ma:fieldsID="5beaa827909aa74977efd94d0a488a8a" ns1:_="" ns2:_="" ns3:_="">
    <xsd:import namespace="http://schemas.microsoft.com/sharepoint/v3"/>
    <xsd:import namespace="c0a86418-2b64-471f-9481-49bf08eb0dd7"/>
    <xsd:import namespace="1f65bb1f-ea05-496a-8d40-636bcb76c6ea"/>
    <xsd:element name="properties">
      <xsd:complexType>
        <xsd:sequence>
          <xsd:element name="documentManagement">
            <xsd:complexType>
              <xsd:all>
                <xsd:element ref="ns2:SharedWithUsers" minOccurs="0"/>
                <xsd:element ref="ns3:SharingHintHash" minOccurs="0"/>
                <xsd:element ref="ns2:SharedWithDetails" minOccurs="0"/>
                <xsd:element ref="ns1:_dlc_Exempt" minOccurs="0"/>
                <xsd:element ref="ns3:LastSharedByUser" minOccurs="0"/>
                <xsd:element ref="ns3:LastSharedBy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dlc_Exempt" ma:index="11" nillable="true" ma:displayName="Exempt from Policy" ma:description="" ma:hidden="true" ma:internalName="_dlc_Exempt"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c0a86418-2b64-471f-9481-49bf08eb0dd7"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0"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1f65bb1f-ea05-496a-8d40-636bcb76c6ea" elementFormDefault="qualified">
    <xsd:import namespace="http://schemas.microsoft.com/office/2006/documentManagement/types"/>
    <xsd:import namespace="http://schemas.microsoft.com/office/infopath/2007/PartnerControls"/>
    <xsd:element name="SharingHintHash" ma:index="9" nillable="true" ma:displayName="Sharing Hint Hash" ma:internalName="SharingHintHash" ma:readOnly="true">
      <xsd:simpleType>
        <xsd:restriction base="dms:Text"/>
      </xsd:simpleType>
    </xsd:element>
    <xsd:element name="LastSharedByUser" ma:index="12" nillable="true" ma:displayName="Last Shared By User" ma:description="" ma:internalName="LastSharedByUser" ma:readOnly="true">
      <xsd:simpleType>
        <xsd:restriction base="dms:Note">
          <xsd:maxLength value="255"/>
        </xsd:restriction>
      </xsd:simpleType>
    </xsd:element>
    <xsd:element name="LastSharedByTime" ma:index="13" nillable="true" ma:displayName="Last Shared By Time" ma:description=""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mso-contentType ?>
<p:Policy xmlns:p="office.server.policy" id="" local="true">
  <p:Name>Document</p:Name>
  <p:Description/>
  <p:Statement/>
  <p:PolicyItems>
    <p:PolicyItem featureId="Microsoft.Office.RecordsManagement.PolicyFeatures.PolicyAudit" staticId="0x0101000D2BAD2563FE2143841BCE7C674FABCC|-421390505" UniqueId="54686bcb-c9ee-4bc5-aaf3-2fd9e99d5a0e">
      <p:Name>Auditing</p:Name>
      <p:Description>Audits user actions on documents and list items to the Audit Log.</p:Description>
      <p:CustomData>
        <Audit>
          <Update/>
          <DeleteRestore/>
        </Audit>
      </p:CustomData>
    </p:PolicyItem>
  </p:PolicyItems>
</p:Policy>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F990F116-B58F-4255-B05B-DA3808E0E5C6}">
  <ds:schemaRefs>
    <ds:schemaRef ds:uri="http://purl.org/dc/dcmitype/"/>
    <ds:schemaRef ds:uri="http://schemas.microsoft.com/office/2006/documentManagement/types"/>
    <ds:schemaRef ds:uri="http://www.w3.org/XML/1998/namespace"/>
    <ds:schemaRef ds:uri="1f65bb1f-ea05-496a-8d40-636bcb76c6ea"/>
    <ds:schemaRef ds:uri="http://schemas.microsoft.com/sharepoint/v3"/>
    <ds:schemaRef ds:uri="http://purl.org/dc/elements/1.1/"/>
    <ds:schemaRef ds:uri="c0a86418-2b64-471f-9481-49bf08eb0dd7"/>
    <ds:schemaRef ds:uri="http://schemas.openxmlformats.org/package/2006/metadata/core-properties"/>
    <ds:schemaRef ds:uri="http://purl.org/dc/terms/"/>
    <ds:schemaRef ds:uri="http://schemas.microsoft.com/office/infopath/2007/PartnerControls"/>
    <ds:schemaRef ds:uri="http://schemas.microsoft.com/office/2006/metadata/properties"/>
  </ds:schemaRefs>
</ds:datastoreItem>
</file>

<file path=customXml/itemProps3.xml><?xml version="1.0" encoding="utf-8"?>
<ds:datastoreItem xmlns:ds="http://schemas.openxmlformats.org/officeDocument/2006/customXml" ds:itemID="{1C0F32D8-1EB3-4911-99F1-68E25688E2F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c0a86418-2b64-471f-9481-49bf08eb0dd7"/>
    <ds:schemaRef ds:uri="1f65bb1f-ea05-496a-8d40-636bcb76c6e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xml><?xml version="1.0" encoding="utf-8"?>
<ds:datastoreItem xmlns:ds="http://schemas.openxmlformats.org/officeDocument/2006/customXml" ds:itemID="{8DBF57AF-D0DD-4DD1-AAB5-5D0E2DF9FBA5}">
  <ds:schemaRefs>
    <ds:schemaRef ds:uri="office.server.policy"/>
  </ds:schemaRefs>
</ds:datastoreItem>
</file>

<file path=docProps/app.xml><?xml version="1.0" encoding="utf-8"?>
<Properties xmlns="http://schemas.openxmlformats.org/officeDocument/2006/extended-properties" xmlns:vt="http://schemas.openxmlformats.org/officeDocument/2006/docPropsVTypes">
  <Template>Brand_template_16-9_Business_MID-BLUE_2016_2</Template>
  <TotalTime>9415</TotalTime>
  <Words>4271</Words>
  <Application>Microsoft Office PowerPoint</Application>
  <PresentationFormat>Custom</PresentationFormat>
  <Paragraphs>493</Paragraphs>
  <Slides>59</Slides>
  <Notes>16</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59</vt:i4>
      </vt:variant>
    </vt:vector>
  </HeadingPairs>
  <TitlesOfParts>
    <vt:vector size="70" baseType="lpstr">
      <vt:lpstr>Arial</vt:lpstr>
      <vt:lpstr>Calibri</vt:lpstr>
      <vt:lpstr>Consolas</vt:lpstr>
      <vt:lpstr>Courier New</vt:lpstr>
      <vt:lpstr>Segoe UI</vt:lpstr>
      <vt:lpstr>Segoe UI Light</vt:lpstr>
      <vt:lpstr>Segoe UI Semilight</vt:lpstr>
      <vt:lpstr>Times New Roman</vt:lpstr>
      <vt:lpstr>Wingdings</vt:lpstr>
      <vt:lpstr>WHITE TEMPLATE</vt:lpstr>
      <vt:lpstr>COLOR TEMPLATE</vt:lpstr>
      <vt:lpstr>AzureFoundation</vt:lpstr>
      <vt:lpstr>Agenda</vt:lpstr>
      <vt:lpstr>PowerPoint Presentation</vt:lpstr>
      <vt:lpstr>PowerPoint Presentation</vt:lpstr>
      <vt:lpstr>Problem Statement</vt:lpstr>
      <vt:lpstr>Value Proposition</vt:lpstr>
      <vt:lpstr>Not All Clouds Are Created Equal</vt:lpstr>
      <vt:lpstr>Azure Foundation Pre Requisites</vt:lpstr>
      <vt:lpstr>Common Missteps</vt:lpstr>
      <vt:lpstr>Common Issues and Limitations</vt:lpstr>
      <vt:lpstr>Important Information about Account Owners</vt:lpstr>
      <vt:lpstr>Financial Reporting for Enterprise Enrollment</vt:lpstr>
      <vt:lpstr>Azure Foundation Pattern</vt:lpstr>
      <vt:lpstr>Technology Used in AzureFoundation</vt:lpstr>
      <vt:lpstr>Resilient Identity </vt:lpstr>
      <vt:lpstr>Summary of Azure Services in AzureFoundation</vt:lpstr>
      <vt:lpstr>PowerPoint Presentation</vt:lpstr>
      <vt:lpstr>Pattern Overview Per Department</vt:lpstr>
      <vt:lpstr>Enterprise Enrollment – Departments</vt:lpstr>
      <vt:lpstr>Subscription VNET Integration</vt:lpstr>
      <vt:lpstr>Azure Built In Security</vt:lpstr>
      <vt:lpstr>Hybrid Networking</vt:lpstr>
      <vt:lpstr>Commercial and Government Cloud Integration</vt:lpstr>
      <vt:lpstr>Management of multiple Enrollments</vt:lpstr>
      <vt:lpstr>Azure Active Directory Integration</vt:lpstr>
      <vt:lpstr>Configure AzureFoundation</vt:lpstr>
      <vt:lpstr>Partners who will deploy the Patterns</vt:lpstr>
      <vt:lpstr>Introduction to the Spreadsheet</vt:lpstr>
      <vt:lpstr>Setup Notes</vt:lpstr>
      <vt:lpstr>VNET Design </vt:lpstr>
      <vt:lpstr>Server Build Sheets </vt:lpstr>
      <vt:lpstr>Implement the spreadsheet</vt:lpstr>
      <vt:lpstr>Get a partner!</vt:lpstr>
      <vt:lpstr>Storage Account</vt:lpstr>
      <vt:lpstr>Virtual Networks</vt:lpstr>
      <vt:lpstr>How to Access Azure</vt:lpstr>
      <vt:lpstr>Portals</vt:lpstr>
      <vt:lpstr>Portal, PowerShell, CLI, and JSON</vt:lpstr>
      <vt:lpstr>Enterprise Portal</vt:lpstr>
      <vt:lpstr>Account Portal</vt:lpstr>
      <vt:lpstr>Management and Resource Portal</vt:lpstr>
      <vt:lpstr>Azure Storage Explorer </vt:lpstr>
      <vt:lpstr>PowerShell Access</vt:lpstr>
      <vt:lpstr>Future Goals</vt:lpstr>
      <vt:lpstr>Operations</vt:lpstr>
      <vt:lpstr>Stakeholder Personas</vt:lpstr>
      <vt:lpstr>PowerPoint Presentation</vt:lpstr>
      <vt:lpstr>Microsoft Operations Management Suite (OMS) Simplified IT management for any enterprise  </vt:lpstr>
      <vt:lpstr>Azure Site Recovery  </vt:lpstr>
      <vt:lpstr>Azure Backup  For Physical, Hybrid, and Cloud Environments </vt:lpstr>
      <vt:lpstr>ASM to ARM Migration</vt:lpstr>
      <vt:lpstr>Migrate from ASM to ARM</vt:lpstr>
      <vt:lpstr>Azure Services Overview</vt:lpstr>
      <vt:lpstr>PowerPoint Presentation</vt:lpstr>
      <vt:lpstr>PowerPoint Presentation</vt:lpstr>
      <vt:lpstr>PowerPoint Presentation</vt:lpstr>
      <vt:lpstr>Gartner</vt:lpstr>
      <vt:lpstr>Tools</vt:lpstr>
      <vt:lpstr>PowerPoint Presentation</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brand template</dc:title>
  <dc:subject>&lt;Speech title here&gt;</dc:subject>
  <dc:creator>WILL ST GERMAIN</dc:creator>
  <cp:keywords/>
  <dc:description>Template: Maryfj_x000d_
Formatting:_x000d_
Audience Type:</dc:description>
  <cp:lastModifiedBy>WILL ST GERMAIN</cp:lastModifiedBy>
  <cp:revision>37</cp:revision>
  <dcterms:created xsi:type="dcterms:W3CDTF">2016-11-09T01:21:01Z</dcterms:created>
  <dcterms:modified xsi:type="dcterms:W3CDTF">2017-04-04T14:40:45Z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0x0101000D2BAD2563FE2143841BCE7C674FABCC</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TaxKeyword">
    <vt:lpwstr/>
  </property>
  <property fmtid="{D5CDD505-2E9C-101B-9397-08002B2CF9AE}" pid="12" name="TaxCatchAll">
    <vt:lpwstr/>
  </property>
  <property fmtid="{D5CDD505-2E9C-101B-9397-08002B2CF9AE}" pid="13" name="TaxKeywordTaxHTField">
    <vt:lpwstr/>
  </property>
</Properties>
</file>